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1" r:id="rId10"/>
    <p:sldId id="262" r:id="rId11"/>
    <p:sldId id="260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A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7" autoAdjust="0"/>
    <p:restoredTop sz="90829" autoAdjust="0"/>
  </p:normalViewPr>
  <p:slideViewPr>
    <p:cSldViewPr showGuides="1">
      <p:cViewPr varScale="1">
        <p:scale>
          <a:sx n="67" d="100"/>
          <a:sy n="67" d="100"/>
        </p:scale>
        <p:origin x="-120" y="-10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BA9A-10BE-4A88-8FD6-D2EAC8447D8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E04F-D3B4-4E39-925D-F16D03823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35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E04F-D3B4-4E39-925D-F16D038230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12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avi"/><Relationship Id="rId5" Type="http://schemas.openxmlformats.org/officeDocument/2006/relationships/image" Target="../media/image4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BDD6-E1E7-4538-B5D5-DDAA5F08EB6D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BD3-8F9B-45B1-A05B-49A8A8160A54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D11D-3E10-40B7-A388-C176ABC8959D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DDBB-F455-40AF-97EC-F7E826D3A14C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31350-52E1-40C8-9FBB-A7F246DB7D24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AD3C5-7194-4D9F-94BC-21EC6F23B0C5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21FE-ED37-4F39-A5AF-8885FBD885FB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FFBA-BF69-4F9F-8AF2-394F6DBD1FC3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A188-F36B-43A7-9D87-C3E9E2E45322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52724-4D14-43F5-ABA5-07E0D79956C1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C62-6540-446E-8D47-92314817DC4B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avi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82E8-5A81-435E-84D4-9EC4145F050C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C10L10C12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RNA and 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5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Transcription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696199" cy="489407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This is the stage where the </a:t>
            </a:r>
            <a:r>
              <a:rPr lang="en-US" sz="3200" dirty="0" smtClean="0">
                <a:solidFill>
                  <a:srgbClr val="C00000"/>
                </a:solidFill>
              </a:rPr>
              <a:t>RNA</a:t>
            </a:r>
            <a:r>
              <a:rPr lang="en-US" sz="3200" dirty="0" smtClean="0"/>
              <a:t> is made from a strand of DNA using the enzyme RNA </a:t>
            </a:r>
            <a:r>
              <a:rPr lang="en-US" sz="3200" dirty="0" smtClean="0">
                <a:solidFill>
                  <a:srgbClr val="C00000"/>
                </a:solidFill>
              </a:rPr>
              <a:t>polymerase</a:t>
            </a:r>
            <a:r>
              <a:rPr lang="en-US" sz="3200" dirty="0" smtClean="0"/>
              <a:t>. This occurs in the </a:t>
            </a:r>
            <a:r>
              <a:rPr lang="en-US" sz="3200" dirty="0" smtClean="0">
                <a:solidFill>
                  <a:srgbClr val="C00000"/>
                </a:solidFill>
              </a:rPr>
              <a:t>nucleus</a:t>
            </a:r>
            <a:r>
              <a:rPr lang="en-US" sz="3200" dirty="0" smtClean="0"/>
              <a:t> of the eukaryotic cell.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48000"/>
            <a:ext cx="434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7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during transcription?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199" cy="4894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The RNA </a:t>
            </a:r>
            <a:r>
              <a:rPr lang="en-US" sz="3000" dirty="0" smtClean="0">
                <a:solidFill>
                  <a:srgbClr val="C00000"/>
                </a:solidFill>
              </a:rPr>
              <a:t>polymerase</a:t>
            </a:r>
            <a:r>
              <a:rPr lang="en-US" sz="3000" dirty="0" smtClean="0"/>
              <a:t> will bind to the DNA at a specific site known as the </a:t>
            </a:r>
            <a:r>
              <a:rPr lang="en-US" sz="3000" dirty="0" smtClean="0">
                <a:solidFill>
                  <a:srgbClr val="C00000"/>
                </a:solidFill>
              </a:rPr>
              <a:t>promoter</a:t>
            </a:r>
            <a:r>
              <a:rPr lang="en-US" sz="3000" dirty="0" smtClean="0"/>
              <a:t>. ( the start signal region of DNA)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C00000"/>
                </a:solidFill>
              </a:rPr>
              <a:t>RNA</a:t>
            </a:r>
            <a:r>
              <a:rPr lang="en-US" sz="3000" dirty="0" smtClean="0"/>
              <a:t> polymerase will </a:t>
            </a:r>
            <a:r>
              <a:rPr lang="en-US" sz="3000" dirty="0" smtClean="0">
                <a:solidFill>
                  <a:srgbClr val="C00000"/>
                </a:solidFill>
              </a:rPr>
              <a:t>unwind</a:t>
            </a:r>
            <a:r>
              <a:rPr lang="en-US" sz="3000" dirty="0" smtClean="0"/>
              <a:t> the DNA helix and separate the 2 strands.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RNA </a:t>
            </a:r>
            <a:r>
              <a:rPr lang="en-US" sz="3000" dirty="0" smtClean="0">
                <a:solidFill>
                  <a:srgbClr val="C00000"/>
                </a:solidFill>
              </a:rPr>
              <a:t>polymerase</a:t>
            </a:r>
            <a:r>
              <a:rPr lang="en-US" sz="3000" dirty="0" smtClean="0"/>
              <a:t> moves along the DNA using one strand of DNA as a template and base pairs a new RNA strand until it reaches a </a:t>
            </a:r>
            <a:r>
              <a:rPr lang="en-US" sz="3000" dirty="0" smtClean="0">
                <a:solidFill>
                  <a:srgbClr val="C00000"/>
                </a:solidFill>
              </a:rPr>
              <a:t>STOP</a:t>
            </a:r>
            <a:r>
              <a:rPr lang="en-US" sz="3000" dirty="0" smtClean="0"/>
              <a:t> codon and falls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The DNA then rewinds itself back into a helix 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4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  <p:pic>
        <p:nvPicPr>
          <p:cNvPr id="5" name="Picture 2" descr="http://limbiclab.files.wordpress.com/2012/12/limbic_lab_dna_transcription_diagra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7" y="1704974"/>
            <a:ext cx="903582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88914" cy="939080"/>
          </a:xfrm>
        </p:spPr>
        <p:txBody>
          <a:bodyPr/>
          <a:lstStyle/>
          <a:p>
            <a:r>
              <a:rPr lang="en-US" dirty="0" smtClean="0"/>
              <a:t>What are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7696199" cy="3505200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	Genes</a:t>
            </a:r>
            <a:r>
              <a:rPr lang="en-US" sz="5400" dirty="0" smtClean="0"/>
              <a:t> are coded DNA instructions that control the production of </a:t>
            </a:r>
            <a:r>
              <a:rPr lang="en-US" sz="5400" dirty="0" smtClean="0">
                <a:solidFill>
                  <a:srgbClr val="C00000"/>
                </a:solidFill>
              </a:rPr>
              <a:t>proteins</a:t>
            </a:r>
            <a:r>
              <a:rPr lang="en-US" sz="5400" dirty="0" smtClean="0"/>
              <a:t> within the cell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9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Central Dogma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2133600" cy="838200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DNA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819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RNA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Proteins</a:t>
            </a:r>
            <a:endParaRPr lang="en-US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3276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32766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1562100" y="1866900"/>
            <a:ext cx="1295400" cy="12192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1295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Transcription </a:t>
            </a:r>
            <a:endParaRPr lang="en-US" sz="3200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714500" y="2628900"/>
            <a:ext cx="1295400" cy="36576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5181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Occurs in the Nucleus </a:t>
            </a:r>
            <a:endParaRPr lang="en-US" sz="32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2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0230"/>
            <a:ext cx="8686799" cy="52174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The Sugar in RNA is </a:t>
            </a:r>
            <a:r>
              <a:rPr lang="en-US" sz="3200" b="1" dirty="0" smtClean="0">
                <a:solidFill>
                  <a:srgbClr val="C00000"/>
                </a:solidFill>
              </a:rPr>
              <a:t>ribose</a:t>
            </a:r>
            <a:r>
              <a:rPr lang="en-US" sz="3200" b="1" dirty="0" smtClean="0"/>
              <a:t> instead of </a:t>
            </a:r>
            <a:r>
              <a:rPr lang="en-US" sz="3200" b="1" dirty="0" err="1" smtClean="0"/>
              <a:t>deoxyribose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Similar to DNA EXCEPT it differs in </a:t>
            </a:r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r>
              <a:rPr lang="en-US" sz="3200" b="1" dirty="0" smtClean="0"/>
              <a:t> ways : 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35915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399" cy="5217459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3200" dirty="0" smtClean="0"/>
              <a:t>RNA is </a:t>
            </a:r>
            <a:r>
              <a:rPr lang="en-US" sz="3200" dirty="0" smtClean="0">
                <a:solidFill>
                  <a:srgbClr val="C00000"/>
                </a:solidFill>
              </a:rPr>
              <a:t>single stranded </a:t>
            </a:r>
            <a:r>
              <a:rPr lang="en-US" sz="3200" dirty="0" smtClean="0"/>
              <a:t>(not double stranded </a:t>
            </a:r>
          </a:p>
          <a:p>
            <a:pPr marL="0" indent="0">
              <a:buNone/>
            </a:pPr>
            <a:r>
              <a:rPr lang="en-US" sz="3200" dirty="0" smtClean="0"/>
              <a:t>     like DNA)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Similar to DNA EXCEPT it differs in 3 ways : 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02" y="3048000"/>
            <a:ext cx="55125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2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399" cy="5293659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sz="3200" dirty="0" smtClean="0"/>
              <a:t>RNA </a:t>
            </a:r>
            <a:r>
              <a:rPr lang="en-US" sz="3200" dirty="0"/>
              <a:t>contains the nitrogen base </a:t>
            </a:r>
            <a:r>
              <a:rPr lang="en-US" sz="3200" dirty="0" smtClean="0">
                <a:solidFill>
                  <a:srgbClr val="C00000"/>
                </a:solidFill>
              </a:rPr>
              <a:t>Uracil</a:t>
            </a:r>
          </a:p>
          <a:p>
            <a:pPr marL="0" indent="0">
              <a:buNone/>
            </a:pPr>
            <a:r>
              <a:rPr lang="en-US" sz="3200" dirty="0"/>
              <a:t>     </a:t>
            </a:r>
            <a:r>
              <a:rPr lang="en-US" sz="3200" dirty="0" smtClean="0"/>
              <a:t>instead </a:t>
            </a:r>
            <a:r>
              <a:rPr lang="en-US" sz="3200" dirty="0"/>
              <a:t>of Thymine (but it’s still a </a:t>
            </a:r>
            <a:r>
              <a:rPr lang="en-US" sz="3200" dirty="0" err="1">
                <a:solidFill>
                  <a:srgbClr val="C00000"/>
                </a:solidFill>
              </a:rPr>
              <a:t>pyrimadine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Similar to DNA EXCEPT it differs in 3 ways : 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4800600" cy="208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86200" y="45720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1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Adenine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14400" y="45720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1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Uracil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3352800"/>
            <a:ext cx="3429000" cy="2971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In RNA 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There is no     Thymine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 err="1" smtClean="0"/>
              <a:t>Adanine</a:t>
            </a:r>
            <a:r>
              <a:rPr lang="en-US" sz="3000" b="1" dirty="0" smtClean="0"/>
              <a:t> bonds to </a:t>
            </a:r>
            <a:r>
              <a:rPr lang="en-US" sz="3000" b="1" dirty="0" err="1" smtClean="0"/>
              <a:t>Uracil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A – U </a:t>
            </a:r>
            <a:endParaRPr lang="en-US" sz="30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1" y="5181600"/>
          <a:ext cx="5181605" cy="1461337"/>
        </p:xfrm>
        <a:graphic>
          <a:graphicData uri="http://schemas.openxmlformats.org/drawingml/2006/table">
            <a:tbl>
              <a:tblPr/>
              <a:tblGrid>
                <a:gridCol w="1142999"/>
                <a:gridCol w="533400"/>
                <a:gridCol w="685800"/>
                <a:gridCol w="685800"/>
                <a:gridCol w="653148"/>
                <a:gridCol w="740229"/>
                <a:gridCol w="740229"/>
              </a:tblGrid>
              <a:tr h="343751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Let’s make an RNA strand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DNA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mRNA</a:t>
                      </a: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6096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6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88914" cy="939080"/>
          </a:xfrm>
        </p:spPr>
        <p:txBody>
          <a:bodyPr/>
          <a:lstStyle/>
          <a:p>
            <a:r>
              <a:rPr lang="en-US" dirty="0" smtClean="0"/>
              <a:t>Why use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399" cy="529365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RNA is a </a:t>
            </a:r>
            <a:r>
              <a:rPr lang="en-US" sz="4800" dirty="0" smtClean="0">
                <a:solidFill>
                  <a:srgbClr val="C00000"/>
                </a:solidFill>
              </a:rPr>
              <a:t>throw</a:t>
            </a:r>
            <a:r>
              <a:rPr lang="en-US" sz="4800" dirty="0" smtClean="0"/>
              <a:t> away copy of DNA that can </a:t>
            </a:r>
            <a:r>
              <a:rPr lang="en-US" sz="4800" dirty="0" smtClean="0">
                <a:solidFill>
                  <a:srgbClr val="C00000"/>
                </a:solidFill>
              </a:rPr>
              <a:t>leave</a:t>
            </a:r>
            <a:r>
              <a:rPr lang="en-US" sz="4800" dirty="0" smtClean="0"/>
              <a:t> the nucleus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5638800" y="3352800"/>
            <a:ext cx="3124200" cy="2971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DNA can not leave the nucleus</a:t>
            </a:r>
          </a:p>
          <a:p>
            <a:pPr algn="ctr"/>
            <a:r>
              <a:rPr lang="en-US" sz="3000" b="1" dirty="0" smtClean="0"/>
              <a:t>RNA can!!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  <p:pic>
        <p:nvPicPr>
          <p:cNvPr id="6146" name="Picture 2" descr="http://www.rikenresearch.riken.jp/images/figures/hi_38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" y="3505200"/>
            <a:ext cx="4752527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16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" y="1954956"/>
            <a:ext cx="7696199" cy="4894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Messenger</a:t>
            </a:r>
            <a:r>
              <a:rPr lang="en-US" sz="3200" dirty="0" smtClean="0"/>
              <a:t> RNA (mRNA)</a:t>
            </a:r>
          </a:p>
          <a:p>
            <a:pPr marL="743216" lvl="1" indent="-342900"/>
            <a:r>
              <a:rPr lang="en-US" sz="2800" dirty="0" smtClean="0"/>
              <a:t>Carry copies of instructions for the assembly of amino acids into proteins</a:t>
            </a:r>
          </a:p>
          <a:p>
            <a:pPr marL="743216" lvl="1" indent="-342900"/>
            <a:r>
              <a:rPr lang="en-US" sz="2800" dirty="0" smtClean="0"/>
              <a:t>Serve as “messengers” from DNA to the rest of the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Ribosomal</a:t>
            </a:r>
            <a:r>
              <a:rPr lang="en-US" sz="3200" dirty="0" smtClean="0"/>
              <a:t> RNA (</a:t>
            </a:r>
            <a:r>
              <a:rPr lang="en-US" sz="3200" dirty="0" err="1" smtClean="0"/>
              <a:t>rRNA</a:t>
            </a:r>
            <a:r>
              <a:rPr lang="en-US" sz="3200" dirty="0" smtClean="0"/>
              <a:t>)</a:t>
            </a:r>
          </a:p>
          <a:p>
            <a:pPr marL="914666" lvl="1" indent="-514350"/>
            <a:r>
              <a:rPr lang="en-US" sz="2800" dirty="0" smtClean="0"/>
              <a:t>Helps build ribosomes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Transfer</a:t>
            </a:r>
            <a:r>
              <a:rPr lang="en-US" sz="3200" dirty="0" smtClean="0"/>
              <a:t> RNA (</a:t>
            </a:r>
            <a:r>
              <a:rPr lang="en-US" sz="3200" dirty="0" err="1" smtClean="0"/>
              <a:t>tRNA</a:t>
            </a:r>
            <a:r>
              <a:rPr lang="en-US" sz="3200" dirty="0" smtClean="0"/>
              <a:t>)</a:t>
            </a:r>
          </a:p>
          <a:p>
            <a:pPr marL="914666" lvl="1" indent="-514350"/>
            <a:r>
              <a:rPr lang="en-US" sz="2800" dirty="0" smtClean="0"/>
              <a:t>Transfers the amino acid to the ribosome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There are 3 types of RNA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24" y="1981200"/>
            <a:ext cx="2438400" cy="106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1528762" cy="19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56" y="4784864"/>
            <a:ext cx="1461725" cy="203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4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240"/>
            <a:ext cx="5715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" y="1954956"/>
            <a:ext cx="7696199" cy="4894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Trans</a:t>
            </a:r>
            <a:r>
              <a:rPr lang="en-US" sz="4400" dirty="0" smtClean="0">
                <a:solidFill>
                  <a:srgbClr val="C00000"/>
                </a:solidFill>
              </a:rPr>
              <a:t>cription</a:t>
            </a:r>
          </a:p>
          <a:p>
            <a:pPr marL="914666" lvl="1" indent="-514350"/>
            <a:r>
              <a:rPr lang="en-US" sz="4000" dirty="0" smtClean="0"/>
              <a:t>Takes place in the </a:t>
            </a:r>
            <a:r>
              <a:rPr lang="en-US" sz="4000" dirty="0" smtClean="0">
                <a:solidFill>
                  <a:srgbClr val="C00000"/>
                </a:solidFill>
              </a:rPr>
              <a:t>nucleus</a:t>
            </a:r>
            <a:r>
              <a:rPr lang="en-US" sz="4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Trans</a:t>
            </a:r>
            <a:r>
              <a:rPr lang="en-US" sz="4400" dirty="0" smtClean="0">
                <a:solidFill>
                  <a:srgbClr val="C00000"/>
                </a:solidFill>
              </a:rPr>
              <a:t>lation</a:t>
            </a:r>
          </a:p>
          <a:p>
            <a:pPr marL="914666" lvl="1" indent="-514350"/>
            <a:r>
              <a:rPr lang="en-US" sz="4000" dirty="0" smtClean="0"/>
              <a:t>Takes place</a:t>
            </a:r>
            <a:endParaRPr lang="en-US" sz="4000" dirty="0"/>
          </a:p>
          <a:p>
            <a:pPr marL="914666" lvl="1" indent="-514350">
              <a:buNone/>
            </a:pPr>
            <a:r>
              <a:rPr lang="en-US" sz="4000" dirty="0" smtClean="0"/>
              <a:t>	in the </a:t>
            </a:r>
          </a:p>
          <a:p>
            <a:pPr marL="914666" lvl="1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chemeClr val="accent2"/>
                </a:solidFill>
              </a:rPr>
              <a:t>ribosome</a:t>
            </a:r>
            <a:r>
              <a:rPr lang="en-US" sz="40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Consists of </a:t>
            </a:r>
            <a:r>
              <a:rPr lang="en-US" sz="3000" dirty="0" smtClean="0">
                <a:solidFill>
                  <a:srgbClr val="C00000"/>
                </a:solidFill>
              </a:rPr>
              <a:t>2</a:t>
            </a:r>
            <a:r>
              <a:rPr lang="en-US" sz="3000" dirty="0" smtClean="0"/>
              <a:t> main stages: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C10L10C12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101881354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367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TS101881354</vt:lpstr>
      <vt:lpstr>RNA and Protein Synthesis</vt:lpstr>
      <vt:lpstr>What are Genes?</vt:lpstr>
      <vt:lpstr>Central Dogma</vt:lpstr>
      <vt:lpstr>What is RNA?</vt:lpstr>
      <vt:lpstr>What is RNA?</vt:lpstr>
      <vt:lpstr>What is RNA?</vt:lpstr>
      <vt:lpstr>Why use RNA?</vt:lpstr>
      <vt:lpstr>Types of RNA</vt:lpstr>
      <vt:lpstr>Protein Synthesis</vt:lpstr>
      <vt:lpstr>Transcription</vt:lpstr>
      <vt:lpstr>What happens during transcription?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Genes</dc:title>
  <dc:creator>savekitty</dc:creator>
  <cp:lastModifiedBy>Internal User</cp:lastModifiedBy>
  <cp:revision>220</cp:revision>
  <dcterms:created xsi:type="dcterms:W3CDTF">2011-12-04T19:18:11Z</dcterms:created>
  <dcterms:modified xsi:type="dcterms:W3CDTF">2013-11-14T20:41:47Z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