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62" r:id="rId4"/>
    <p:sldId id="263" r:id="rId5"/>
    <p:sldId id="264" r:id="rId6"/>
    <p:sldId id="257" r:id="rId7"/>
    <p:sldId id="258" r:id="rId8"/>
    <p:sldId id="259" r:id="rId9"/>
    <p:sldId id="260" r:id="rId10"/>
    <p:sldId id="261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0416-D41C-4683-AB86-5A24189C164C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71E83-85C5-4CB9-BE11-15D23F0FB3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0416-D41C-4683-AB86-5A24189C164C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71E83-85C5-4CB9-BE11-15D23F0FB3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0416-D41C-4683-AB86-5A24189C164C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71E83-85C5-4CB9-BE11-15D23F0FB3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0416-D41C-4683-AB86-5A24189C164C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71E83-85C5-4CB9-BE11-15D23F0FB3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0416-D41C-4683-AB86-5A24189C164C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71E83-85C5-4CB9-BE11-15D23F0FB3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0416-D41C-4683-AB86-5A24189C164C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71E83-85C5-4CB9-BE11-15D23F0FB3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0416-D41C-4683-AB86-5A24189C164C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71E83-85C5-4CB9-BE11-15D23F0FB3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0416-D41C-4683-AB86-5A24189C164C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71E83-85C5-4CB9-BE11-15D23F0FB3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0416-D41C-4683-AB86-5A24189C164C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71E83-85C5-4CB9-BE11-15D23F0FB3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0416-D41C-4683-AB86-5A24189C164C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71E83-85C5-4CB9-BE11-15D23F0FB3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0416-D41C-4683-AB86-5A24189C164C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71E83-85C5-4CB9-BE11-15D23F0FB3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70416-D41C-4683-AB86-5A24189C164C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71E83-85C5-4CB9-BE11-15D23F0FB3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Today you will need: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Colored pencils</a:t>
            </a:r>
          </a:p>
          <a:p>
            <a:r>
              <a:rPr lang="en-US" sz="6000" b="1" dirty="0" smtClean="0"/>
              <a:t>Your cell cycle foldable</a:t>
            </a:r>
            <a:endParaRPr lang="en-US" sz="6000" b="1" dirty="0" smtClean="0"/>
          </a:p>
          <a:p>
            <a:r>
              <a:rPr lang="en-US" sz="6000" b="1" dirty="0" smtClean="0"/>
              <a:t>Something to write </a:t>
            </a:r>
            <a:r>
              <a:rPr lang="en-US" sz="6000" b="1" dirty="0" smtClean="0"/>
              <a:t>with</a:t>
            </a:r>
          </a:p>
          <a:p>
            <a:r>
              <a:rPr lang="en-US" sz="6000" b="1" dirty="0" smtClean="0"/>
              <a:t>A ruler</a:t>
            </a:r>
            <a:endParaRPr lang="en-US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0" y="1752600"/>
            <a:ext cx="3962400" cy="3048000"/>
          </a:xfrm>
        </p:spPr>
        <p:txBody>
          <a:bodyPr/>
          <a:lstStyle/>
          <a:p>
            <a:pPr algn="ctr">
              <a:buNone/>
            </a:pPr>
            <a:r>
              <a:rPr lang="en-US" sz="3200" dirty="0" smtClean="0"/>
              <a:t>T</a:t>
            </a:r>
            <a:r>
              <a:rPr lang="en-US" sz="3000" dirty="0" smtClean="0"/>
              <a:t>he cell membrane pinches in to form a cleavage furrow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5257800" y="1828800"/>
            <a:ext cx="3886200" cy="2743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" dirty="0" smtClean="0"/>
              <a:t>A cell plate forms midway between the divided nuclei.  </a:t>
            </a:r>
          </a:p>
          <a:p>
            <a:pPr algn="ctr">
              <a:buNone/>
            </a:pPr>
            <a:endParaRPr lang="en-US" sz="30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8600" y="1295400"/>
            <a:ext cx="1371600" cy="120032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7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VS.</a:t>
            </a:r>
            <a:endParaRPr lang="en-US" sz="7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6562" name="Picture 2" descr="https://wikispaces.psu.edu/download/attachments/40045299/cytokinesi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55891" y="3124200"/>
            <a:ext cx="6232219" cy="3733800"/>
          </a:xfrm>
          <a:prstGeom prst="rect">
            <a:avLst/>
          </a:prstGeom>
          <a:noFill/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5334000" cy="9144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dirty="0" err="1" smtClean="0"/>
              <a:t>Cytokinesis</a:t>
            </a:r>
            <a:endParaRPr lang="en-US" sz="4800" dirty="0"/>
          </a:p>
        </p:txBody>
      </p:sp>
      <p:sp>
        <p:nvSpPr>
          <p:cNvPr id="11" name="TextBox 10"/>
          <p:cNvSpPr txBox="1"/>
          <p:nvPr/>
        </p:nvSpPr>
        <p:spPr>
          <a:xfrm>
            <a:off x="6705600" y="1066800"/>
            <a:ext cx="1357616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Plant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1066800"/>
            <a:ext cx="1828800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Animal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fodlable insid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23929" t="14286" r="30000" b="8571"/>
          <a:stretch>
            <a:fillRect/>
          </a:stretch>
        </p:blipFill>
        <p:spPr>
          <a:xfrm rot="5400000">
            <a:off x="1404627" y="-548640"/>
            <a:ext cx="6334746" cy="7955280"/>
          </a:xfrm>
        </p:spPr>
      </p:pic>
      <p:sp>
        <p:nvSpPr>
          <p:cNvPr id="3" name="Rectangle 2"/>
          <p:cNvSpPr/>
          <p:nvPr/>
        </p:nvSpPr>
        <p:spPr>
          <a:xfrm>
            <a:off x="0" y="381000"/>
            <a:ext cx="73129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</a:t>
            </a:r>
            <a:endParaRPr lang="en-US" sz="8000" b="1" cap="none" spc="0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37983" y="457200"/>
            <a:ext cx="108074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</a:t>
            </a:r>
            <a:endParaRPr lang="en-US" sz="8000" b="1" cap="none" spc="0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75039" y="4038600"/>
            <a:ext cx="80663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</a:t>
            </a:r>
            <a:endParaRPr lang="en-US" sz="8000" b="1" cap="none" spc="0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95494" y="4191000"/>
            <a:ext cx="69281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0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</a:t>
            </a:r>
            <a:endParaRPr lang="en-US" sz="8000" b="1" cap="none" spc="0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81000"/>
            <a:ext cx="7772400" cy="1470025"/>
          </a:xfrm>
        </p:spPr>
        <p:txBody>
          <a:bodyPr>
            <a:noAutofit/>
          </a:bodyPr>
          <a:lstStyle/>
          <a:p>
            <a:r>
              <a:rPr lang="en-US" sz="1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Mitosis</a:t>
            </a:r>
            <a:endParaRPr lang="en-US" sz="13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2" descr="http://www.phschool.com/atschool/science_activity_library/the_cell_cycle/cell_cycle_animatio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4100" y="2198370"/>
            <a:ext cx="4495800" cy="4071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57400" y="228600"/>
            <a:ext cx="6781800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What are Chromosomes?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419600" y="1371600"/>
            <a:ext cx="4724400" cy="5486400"/>
          </a:xfrm>
        </p:spPr>
        <p:txBody>
          <a:bodyPr>
            <a:normAutofit lnSpcReduction="10000"/>
          </a:bodyPr>
          <a:lstStyle/>
          <a:p>
            <a:pPr lvl="0">
              <a:buBlip>
                <a:blip r:embed="rId2"/>
              </a:buBlip>
            </a:pPr>
            <a:r>
              <a:rPr lang="en-US" u="sng" dirty="0" smtClean="0"/>
              <a:t>Chromosomes</a:t>
            </a:r>
            <a:r>
              <a:rPr lang="en-US" dirty="0" smtClean="0"/>
              <a:t> </a:t>
            </a:r>
          </a:p>
          <a:p>
            <a:pPr lvl="1">
              <a:buBlip>
                <a:blip r:embed="rId3"/>
              </a:buBlip>
            </a:pPr>
            <a:r>
              <a:rPr lang="en-US" sz="2800" dirty="0"/>
              <a:t>C</a:t>
            </a:r>
            <a:r>
              <a:rPr lang="en-US" sz="2800" dirty="0" smtClean="0"/>
              <a:t>arry </a:t>
            </a:r>
            <a:r>
              <a:rPr lang="en-US" sz="2800" dirty="0"/>
              <a:t>the genetic information (traits</a:t>
            </a:r>
            <a:r>
              <a:rPr lang="en-US" sz="2800" dirty="0" smtClean="0"/>
              <a:t>) that </a:t>
            </a:r>
            <a:r>
              <a:rPr lang="en-US" sz="2800" dirty="0"/>
              <a:t>are passed on from one generation of cells to the next.</a:t>
            </a:r>
            <a:endParaRPr lang="en-US" sz="2800" dirty="0" smtClean="0"/>
          </a:p>
          <a:p>
            <a:pPr lvl="0">
              <a:buBlip>
                <a:blip r:embed="rId2"/>
              </a:buBlip>
            </a:pPr>
            <a:r>
              <a:rPr lang="en-US" dirty="0" err="1"/>
              <a:t>Chromatids</a:t>
            </a:r>
            <a:endParaRPr lang="en-US" dirty="0" smtClean="0"/>
          </a:p>
          <a:p>
            <a:pPr lvl="1">
              <a:buBlip>
                <a:blip r:embed="rId3"/>
              </a:buBlip>
            </a:pPr>
            <a:r>
              <a:rPr lang="en-US" sz="2800" dirty="0" smtClean="0"/>
              <a:t>A </a:t>
            </a:r>
            <a:r>
              <a:rPr lang="en-US" sz="2800" u="sng" dirty="0" err="1" smtClean="0"/>
              <a:t>chromatid</a:t>
            </a:r>
            <a:r>
              <a:rPr lang="en-US" sz="2800" dirty="0" smtClean="0"/>
              <a:t> is one half of a chromosome</a:t>
            </a:r>
          </a:p>
          <a:p>
            <a:pPr lvl="1">
              <a:buBlip>
                <a:blip r:embed="rId3"/>
              </a:buBlip>
            </a:pPr>
            <a:r>
              <a:rPr lang="en-US" sz="2800" dirty="0" smtClean="0"/>
              <a:t>Each pair of </a:t>
            </a:r>
            <a:r>
              <a:rPr lang="en-US" sz="2800" u="sng" dirty="0" err="1" smtClean="0"/>
              <a:t>chromatids</a:t>
            </a:r>
            <a:r>
              <a:rPr lang="en-US" sz="2800" dirty="0" smtClean="0"/>
              <a:t> is attached at an area called the </a:t>
            </a:r>
            <a:r>
              <a:rPr lang="en-US" sz="2800" u="sng" dirty="0" err="1" smtClean="0"/>
              <a:t>centromere</a:t>
            </a:r>
            <a:r>
              <a:rPr lang="en-US" sz="2800" dirty="0" smtClean="0"/>
              <a:t>.</a:t>
            </a:r>
          </a:p>
          <a:p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33600"/>
            <a:ext cx="2133600" cy="39624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0" y="4419600"/>
            <a:ext cx="220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Sister </a:t>
            </a:r>
            <a:r>
              <a:rPr lang="en-US" sz="3200" dirty="0" err="1" smtClean="0"/>
              <a:t>Chromatids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819400" y="31242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Centromere</a:t>
            </a:r>
            <a:endParaRPr lang="en-US" sz="2800" dirty="0"/>
          </a:p>
        </p:txBody>
      </p:sp>
      <p:pic>
        <p:nvPicPr>
          <p:cNvPr id="10" name="Picture 2" descr="http://www.sciencephoto.com/image/158260/large/C0095648-Human_chromosome_10,_SEM-SPL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28600" y="-304800"/>
            <a:ext cx="2057400" cy="3659932"/>
          </a:xfrm>
          <a:prstGeom prst="rect">
            <a:avLst/>
          </a:prstGeom>
          <a:noFill/>
        </p:spPr>
      </p:pic>
      <p:cxnSp>
        <p:nvCxnSpPr>
          <p:cNvPr id="14" name="Straight Connector 13"/>
          <p:cNvCxnSpPr/>
          <p:nvPr/>
        </p:nvCxnSpPr>
        <p:spPr>
          <a:xfrm flipV="1">
            <a:off x="457200" y="3810000"/>
            <a:ext cx="1600200" cy="762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57200" y="4343400"/>
            <a:ext cx="2362200" cy="228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foldable fron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fodlable insid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939800" y="863600"/>
            <a:ext cx="7112000" cy="533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5334000" cy="9144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dirty="0" smtClean="0"/>
              <a:t>Prophase</a:t>
            </a:r>
            <a:endParaRPr lang="en-US" sz="4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4040188" cy="63976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/>
            <a:r>
              <a:rPr lang="en-US" sz="3600" dirty="0" smtClean="0"/>
              <a:t>Significant Events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0" y="1828800"/>
            <a:ext cx="4497388" cy="4683125"/>
          </a:xfrm>
        </p:spPr>
        <p:txBody>
          <a:bodyPr>
            <a:noAutofit/>
          </a:bodyPr>
          <a:lstStyle/>
          <a:p>
            <a:r>
              <a:rPr lang="en-US" sz="3200" dirty="0" smtClean="0"/>
              <a:t>Nuclear Envelope breaks down</a:t>
            </a:r>
          </a:p>
          <a:p>
            <a:r>
              <a:rPr lang="en-US" sz="3200" dirty="0" smtClean="0"/>
              <a:t>Nucleolus disappears</a:t>
            </a:r>
          </a:p>
          <a:p>
            <a:r>
              <a:rPr lang="en-US" sz="3200" dirty="0" smtClean="0"/>
              <a:t>Chromosomes become visible</a:t>
            </a:r>
          </a:p>
          <a:p>
            <a:pPr>
              <a:buNone/>
            </a:pPr>
            <a:r>
              <a:rPr lang="en-US" sz="3200" dirty="0" smtClean="0"/>
              <a:t>*</a:t>
            </a:r>
            <a:r>
              <a:rPr lang="en-US" sz="3200" dirty="0" err="1" smtClean="0"/>
              <a:t>Centrioles</a:t>
            </a:r>
            <a:r>
              <a:rPr lang="en-US" sz="3200" dirty="0" smtClean="0"/>
              <a:t> move to the poles of the cell </a:t>
            </a:r>
            <a:r>
              <a:rPr lang="en-US" sz="3200" dirty="0" smtClean="0">
                <a:solidFill>
                  <a:srgbClr val="C00000"/>
                </a:solidFill>
              </a:rPr>
              <a:t>(Animals Only)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91787" y="4038600"/>
            <a:ext cx="505221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933407" y="391193"/>
            <a:ext cx="268738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800600" y="990600"/>
            <a:ext cx="1038489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Plant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4648200" y="3810000"/>
            <a:ext cx="137160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Animal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3962400" y="24384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Nuclear Envelope</a:t>
            </a:r>
            <a:endParaRPr lang="en-US" sz="2400" b="1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5105400" y="2209800"/>
            <a:ext cx="17526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105400" y="2743200"/>
            <a:ext cx="1524000" cy="1905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13" grpId="0" animBg="1"/>
      <p:bldP spid="14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0" y="1828800"/>
            <a:ext cx="4495800" cy="5029199"/>
          </a:xfrm>
        </p:spPr>
        <p:txBody>
          <a:bodyPr>
            <a:noAutofit/>
          </a:bodyPr>
          <a:lstStyle/>
          <a:p>
            <a:r>
              <a:rPr lang="en-US" sz="3200" dirty="0" smtClean="0"/>
              <a:t>Chromosomes line up across the center of the cell (metaphase plate)</a:t>
            </a:r>
          </a:p>
          <a:p>
            <a:r>
              <a:rPr lang="en-US" sz="3200" dirty="0" smtClean="0"/>
              <a:t>Spindle fibers (apparatus) connect to each chromosome at the </a:t>
            </a:r>
            <a:r>
              <a:rPr lang="en-US" sz="3200" dirty="0" err="1" smtClean="0"/>
              <a:t>centromere</a:t>
            </a:r>
            <a:endParaRPr lang="en-US" sz="32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6085" y="3514725"/>
            <a:ext cx="342791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999921" y="781879"/>
            <a:ext cx="2514598" cy="3389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5334000" cy="9144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dirty="0" smtClean="0"/>
              <a:t>Metaphase</a:t>
            </a:r>
            <a:endParaRPr lang="en-US" sz="4800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4040188" cy="63976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/>
            <a:r>
              <a:rPr lang="en-US" sz="3600" dirty="0" smtClean="0"/>
              <a:t>Significant Events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800600" y="990600"/>
            <a:ext cx="1038489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Plant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4648200" y="3810000"/>
            <a:ext cx="137160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Animal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4419600" y="28194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Spindle</a:t>
            </a:r>
            <a:endParaRPr lang="en-US" sz="2800" b="1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638800" y="2209800"/>
            <a:ext cx="1219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638800" y="3048000"/>
            <a:ext cx="1600200" cy="1600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6" grpId="0" build="p" animBg="1"/>
      <p:bldP spid="17" grpId="0" animBg="1"/>
      <p:bldP spid="18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0" y="1752600"/>
            <a:ext cx="4497388" cy="5105399"/>
          </a:xfrm>
        </p:spPr>
        <p:txBody>
          <a:bodyPr>
            <a:noAutofit/>
          </a:bodyPr>
          <a:lstStyle/>
          <a:p>
            <a:r>
              <a:rPr lang="en-US" sz="3200" dirty="0" smtClean="0"/>
              <a:t>Chromosomes are separated and pulled to opposite sides of the cell by the spindle fibers</a:t>
            </a:r>
          </a:p>
          <a:p>
            <a:r>
              <a:rPr lang="en-US" sz="3200" dirty="0" smtClean="0"/>
              <a:t>This phase ends when the chromosomes stop moving</a:t>
            </a:r>
            <a:endParaRPr lang="en-US" sz="32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3474" y="3309938"/>
            <a:ext cx="3490526" cy="354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086959" y="694841"/>
            <a:ext cx="2438401" cy="318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5334000" cy="9144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dirty="0" smtClean="0"/>
              <a:t>Anaphase</a:t>
            </a:r>
            <a:endParaRPr lang="en-US" sz="4800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4040188" cy="63976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/>
            <a:r>
              <a:rPr lang="en-US" sz="3600" dirty="0" smtClean="0"/>
              <a:t>Significant Events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800600" y="990600"/>
            <a:ext cx="1038489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Plant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4648200" y="3810000"/>
            <a:ext cx="137160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Animal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6" grpId="0" build="p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0" y="1752601"/>
            <a:ext cx="4953000" cy="5105399"/>
          </a:xfrm>
        </p:spPr>
        <p:txBody>
          <a:bodyPr>
            <a:noAutofit/>
          </a:bodyPr>
          <a:lstStyle/>
          <a:p>
            <a:r>
              <a:rPr lang="en-US" sz="2800" dirty="0" smtClean="0"/>
              <a:t>Chromosomes uncoil</a:t>
            </a:r>
          </a:p>
          <a:p>
            <a:r>
              <a:rPr lang="en-US" sz="2800" dirty="0" smtClean="0"/>
              <a:t>Two new nuclear envelopes form</a:t>
            </a:r>
          </a:p>
          <a:p>
            <a:pPr algn="ctr">
              <a:buNone/>
            </a:pPr>
            <a:r>
              <a:rPr lang="en-US" sz="2800" dirty="0" smtClean="0"/>
              <a:t>	Mitosis is complete, cell division is not. </a:t>
            </a:r>
          </a:p>
          <a:p>
            <a:pPr>
              <a:buNone/>
            </a:pPr>
            <a:r>
              <a:rPr lang="en-US" sz="2800" b="1" u="sng" dirty="0" smtClean="0">
                <a:solidFill>
                  <a:srgbClr val="C00000"/>
                </a:solidFill>
              </a:rPr>
              <a:t>CYTOKINESIS</a:t>
            </a:r>
          </a:p>
          <a:p>
            <a:r>
              <a:rPr lang="en-US" sz="2800" dirty="0" smtClean="0"/>
              <a:t>Division of the cytoplasm</a:t>
            </a:r>
          </a:p>
          <a:p>
            <a:r>
              <a:rPr lang="en-US" sz="2800" dirty="0" smtClean="0"/>
              <a:t>Occurs at the same time as </a:t>
            </a:r>
            <a:r>
              <a:rPr lang="en-US" sz="2800" dirty="0" err="1" smtClean="0"/>
              <a:t>telophase</a:t>
            </a:r>
            <a:endParaRPr lang="en-US" sz="2800" dirty="0" smtClean="0"/>
          </a:p>
          <a:p>
            <a:pPr lvl="1"/>
            <a:r>
              <a:rPr lang="en-US" sz="2400" dirty="0" smtClean="0"/>
              <a:t>Plants: Cell plate forms</a:t>
            </a:r>
          </a:p>
          <a:p>
            <a:pPr lvl="1"/>
            <a:r>
              <a:rPr lang="en-US" sz="2400" dirty="0" smtClean="0"/>
              <a:t>Animals: Cleavage furrow forms</a:t>
            </a:r>
            <a:endParaRPr lang="en-US" sz="24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3646885"/>
            <a:ext cx="4724400" cy="321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5908568" y="644632"/>
            <a:ext cx="2984713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5334000" cy="9144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dirty="0" err="1" smtClean="0"/>
              <a:t>Telophase</a:t>
            </a:r>
            <a:endParaRPr lang="en-US" sz="4800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4040188" cy="63976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/>
            <a:r>
              <a:rPr lang="en-US" sz="3600" dirty="0" smtClean="0"/>
              <a:t>Significant Events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800600" y="990600"/>
            <a:ext cx="1038489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Plant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4648200" y="3810000"/>
            <a:ext cx="137160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Animal</a:t>
            </a:r>
            <a:endParaRPr lang="en-US" sz="3200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3733800" y="2438400"/>
            <a:ext cx="3733800" cy="388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800600" y="5105400"/>
            <a:ext cx="1676400" cy="1600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6" grpId="0" build="p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197</Words>
  <Application>Microsoft Office PowerPoint</Application>
  <PresentationFormat>On-screen Show (4:3)</PresentationFormat>
  <Paragraphs>58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Today you will need:</vt:lpstr>
      <vt:lpstr>Mitosis</vt:lpstr>
      <vt:lpstr>What are Chromosomes?</vt:lpstr>
      <vt:lpstr>Slide 4</vt:lpstr>
      <vt:lpstr>Slide 5</vt:lpstr>
      <vt:lpstr>Prophase</vt:lpstr>
      <vt:lpstr>Metaphase</vt:lpstr>
      <vt:lpstr>Anaphase</vt:lpstr>
      <vt:lpstr>Telophase</vt:lpstr>
      <vt:lpstr>Cytokinesis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Mitosis</dc:title>
  <dc:creator>Internal User</dc:creator>
  <cp:lastModifiedBy>Internal User</cp:lastModifiedBy>
  <cp:revision>45</cp:revision>
  <dcterms:created xsi:type="dcterms:W3CDTF">2012-10-22T12:32:30Z</dcterms:created>
  <dcterms:modified xsi:type="dcterms:W3CDTF">2013-10-31T20:23:25Z</dcterms:modified>
</cp:coreProperties>
</file>