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6"/>
  </p:handoutMasterIdLst>
  <p:sldIdLst>
    <p:sldId id="257" r:id="rId2"/>
    <p:sldId id="270" r:id="rId3"/>
    <p:sldId id="258" r:id="rId4"/>
    <p:sldId id="260" r:id="rId5"/>
    <p:sldId id="261" r:id="rId6"/>
    <p:sldId id="262" r:id="rId7"/>
    <p:sldId id="263" r:id="rId8"/>
    <p:sldId id="267" r:id="rId9"/>
    <p:sldId id="266" r:id="rId10"/>
    <p:sldId id="259" r:id="rId11"/>
    <p:sldId id="268" r:id="rId12"/>
    <p:sldId id="264" r:id="rId13"/>
    <p:sldId id="265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3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47B58-498E-4B74-BE2E-81A1237A8E15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01B15-724D-4758-9C43-1FC67749DC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58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2F39F-6E8E-447A-8ACE-416E45F60CEB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8583-F459-48EC-A39D-60668E415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2F39F-6E8E-447A-8ACE-416E45F60CEB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8583-F459-48EC-A39D-60668E415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2F39F-6E8E-447A-8ACE-416E45F60CEB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8583-F459-48EC-A39D-60668E415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2F39F-6E8E-447A-8ACE-416E45F60CEB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8583-F459-48EC-A39D-60668E415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2F39F-6E8E-447A-8ACE-416E45F60CEB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8583-F459-48EC-A39D-60668E415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2F39F-6E8E-447A-8ACE-416E45F60CEB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8583-F459-48EC-A39D-60668E415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2F39F-6E8E-447A-8ACE-416E45F60CEB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8583-F459-48EC-A39D-60668E415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2F39F-6E8E-447A-8ACE-416E45F60CEB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8583-F459-48EC-A39D-60668E415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2F39F-6E8E-447A-8ACE-416E45F60CEB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8583-F459-48EC-A39D-60668E415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2F39F-6E8E-447A-8ACE-416E45F60CEB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8583-F459-48EC-A39D-60668E415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2F39F-6E8E-447A-8ACE-416E45F60CEB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0118583-F459-48EC-A39D-60668E4154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2E2F39F-6E8E-447A-8ACE-416E45F60CEB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0118583-F459-48EC-A39D-60668E41544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>
                <a:solidFill>
                  <a:schemeClr val="accent1">
                    <a:lumMod val="75000"/>
                  </a:schemeClr>
                </a:solidFill>
              </a:rPr>
              <a:t>Lipids</a:t>
            </a:r>
            <a:endParaRPr lang="en-US" sz="7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 term energy storage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albertoskitchen.com/wp-content/uploads/2010/08/l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383679">
            <a:off x="599508" y="2835562"/>
            <a:ext cx="2812970" cy="1834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Lipids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82808"/>
            <a:ext cx="9144000" cy="4975192"/>
          </a:xfrm>
        </p:spPr>
        <p:txBody>
          <a:bodyPr>
            <a:normAutofit/>
          </a:bodyPr>
          <a:lstStyle/>
          <a:p>
            <a:pPr lvl="2"/>
            <a:r>
              <a:rPr lang="en-US" sz="3200" dirty="0" smtClean="0"/>
              <a:t>Lipids are Fats, Oils and Waxes</a:t>
            </a:r>
          </a:p>
          <a:p>
            <a:pPr lvl="2"/>
            <a:endParaRPr lang="en-US" sz="3200" dirty="0" smtClean="0"/>
          </a:p>
          <a:p>
            <a:pPr lvl="2">
              <a:buNone/>
            </a:pPr>
            <a:endParaRPr lang="en-US" sz="3200" dirty="0" smtClean="0"/>
          </a:p>
          <a:p>
            <a:pPr lvl="2">
              <a:buNone/>
            </a:pPr>
            <a:endParaRPr lang="en-US" sz="3200" dirty="0" smtClean="0"/>
          </a:p>
          <a:p>
            <a:pPr lvl="2">
              <a:buNone/>
            </a:pPr>
            <a:endParaRPr lang="en-US" sz="32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8196" name="Picture 4" descr="http://www.beverlyhillscaviar.com/images/C/oil-01.jpg"/>
          <p:cNvPicPr>
            <a:picLocks noChangeAspect="1" noChangeArrowheads="1"/>
          </p:cNvPicPr>
          <p:nvPr/>
        </p:nvPicPr>
        <p:blipFill>
          <a:blip r:embed="rId3" cstate="print"/>
          <a:srcRect t="6469" r="4000" b="18059"/>
          <a:stretch>
            <a:fillRect/>
          </a:stretch>
        </p:blipFill>
        <p:spPr bwMode="auto">
          <a:xfrm rot="350003">
            <a:off x="3535038" y="2568177"/>
            <a:ext cx="2667000" cy="2222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198" name="Picture 6" descr="http://www.mountainroseherbs.com/wax/bees-wax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76329">
            <a:off x="6423985" y="2294354"/>
            <a:ext cx="2857500" cy="20859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200" name="Picture 8" descr="http://3.s3.envato.com/files/8342955/168279_Oil_water_oct11_20-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171949"/>
            <a:ext cx="1796791" cy="26860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533400" y="4953000"/>
            <a:ext cx="6019800" cy="1676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Lipids DO NOT dissolve in WATER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Fatty Acids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68880"/>
            <a:ext cx="8229600" cy="4389120"/>
          </a:xfrm>
        </p:spPr>
        <p:txBody>
          <a:bodyPr>
            <a:normAutofit/>
          </a:bodyPr>
          <a:lstStyle/>
          <a:p>
            <a:pPr marL="1410462" lvl="2" indent="-742950">
              <a:buNone/>
            </a:pPr>
            <a:r>
              <a:rPr lang="en-US" sz="3600" dirty="0" smtClean="0"/>
              <a:t>1.	Saturated </a:t>
            </a:r>
          </a:p>
          <a:p>
            <a:pPr marL="1410462" lvl="2" indent="-742950" algn="ctr">
              <a:buNone/>
            </a:pPr>
            <a:r>
              <a:rPr lang="en-US" sz="3600" dirty="0" smtClean="0"/>
              <a:t>OR</a:t>
            </a:r>
          </a:p>
          <a:p>
            <a:pPr marL="1410462" lvl="2" indent="-742950">
              <a:buNone/>
            </a:pPr>
            <a:r>
              <a:rPr lang="en-US" sz="3600" dirty="0" smtClean="0"/>
              <a:t>2.	Unsaturated.</a:t>
            </a:r>
            <a:endParaRPr lang="en-US" sz="4000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8288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3600" dirty="0" smtClean="0"/>
              <a:t>Fatty acids are classified as: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Saturated Fatty Acid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 lvl="3"/>
            <a:r>
              <a:rPr lang="en-US" sz="3200" dirty="0" smtClean="0"/>
              <a:t>NO DOUBLE BONDS!! (saturated with Hydrogen)</a:t>
            </a:r>
          </a:p>
          <a:p>
            <a:pPr lvl="3"/>
            <a:r>
              <a:rPr lang="en-US" sz="3200" dirty="0" smtClean="0"/>
              <a:t>Usually solid at room temperature, M</a:t>
            </a:r>
          </a:p>
          <a:p>
            <a:pPr lvl="3"/>
            <a:r>
              <a:rPr lang="en-US" sz="3200" dirty="0" smtClean="0"/>
              <a:t>Most come from animal products</a:t>
            </a:r>
            <a:r>
              <a:rPr lang="en-US" sz="2800" dirty="0" smtClean="0"/>
              <a:t>.</a:t>
            </a:r>
            <a:endParaRPr lang="en-US" sz="32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Can you think </a:t>
            </a:r>
            <a:r>
              <a:rPr lang="en-US" dirty="0" smtClean="0"/>
              <a:t>of some examples?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10000"/>
            <a:ext cx="6321106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Unsaturated Fatty Acids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82808"/>
            <a:ext cx="9296400" cy="4975192"/>
          </a:xfrm>
        </p:spPr>
        <p:txBody>
          <a:bodyPr>
            <a:normAutofit lnSpcReduction="10000"/>
          </a:bodyPr>
          <a:lstStyle/>
          <a:p>
            <a:pPr marL="304038" lvl="3" indent="-514350"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</a:t>
            </a:r>
            <a:r>
              <a:rPr lang="en-US" sz="3200" dirty="0" smtClean="0"/>
              <a:t>double bond(s) in the carbon chain and are not full.</a:t>
            </a:r>
            <a:endParaRPr lang="en-US" sz="3600" dirty="0" smtClean="0"/>
          </a:p>
          <a:p>
            <a:pPr marL="304038" lvl="3" indent="-514350">
              <a:buFont typeface="Arial" pitchFamily="34" charset="0"/>
              <a:buChar char="•"/>
            </a:pPr>
            <a:r>
              <a:rPr lang="en-US" sz="3200" dirty="0" smtClean="0"/>
              <a:t>Most unsaturated fats are liquid at room temperature(oils)</a:t>
            </a:r>
          </a:p>
          <a:p>
            <a:pPr marL="304038" lvl="3" indent="-514350">
              <a:buFont typeface="Arial" pitchFamily="34" charset="0"/>
              <a:buChar char="•"/>
            </a:pPr>
            <a:r>
              <a:rPr lang="en-US" sz="3200" dirty="0" smtClean="0"/>
              <a:t>Usually come from plants</a:t>
            </a:r>
            <a:endParaRPr lang="en-US" sz="3600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Can you think of some examples?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343400"/>
            <a:ext cx="5871088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bioweb.wku.edu/courses/biol115/wyatt/biochem/lipid/P-lipid.gif"/>
          <p:cNvPicPr>
            <a:picLocks noChangeAspect="1" noChangeArrowheads="1"/>
          </p:cNvPicPr>
          <p:nvPr/>
        </p:nvPicPr>
        <p:blipFill rotWithShape="1">
          <a:blip r:embed="rId2" cstate="print"/>
          <a:srcRect l="-1" t="15768" r="-390"/>
          <a:stretch/>
        </p:blipFill>
        <p:spPr bwMode="auto">
          <a:xfrm>
            <a:off x="1371600" y="2209800"/>
            <a:ext cx="6303818" cy="401884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Phospholipids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8026400" cy="60198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16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493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elements are Lipids composed of?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800" dirty="0" smtClean="0"/>
              <a:t>Carbon (C)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800" dirty="0" smtClean="0"/>
              <a:t>Hydrogen (H)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800" dirty="0" smtClean="0"/>
              <a:t>Oxygen (O)</a:t>
            </a:r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whole lot of Hydrogen!!!!!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0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3" dur="50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 in Living Organisms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82808"/>
            <a:ext cx="9144000" cy="4975192"/>
          </a:xfrm>
        </p:spPr>
        <p:txBody>
          <a:bodyPr>
            <a:normAutofit/>
          </a:bodyPr>
          <a:lstStyle/>
          <a:p>
            <a:pPr lvl="2" algn="ctr">
              <a:buNone/>
            </a:pPr>
            <a:r>
              <a:rPr lang="en-US" sz="3600" dirty="0" smtClean="0"/>
              <a:t> Lipids usually serve one of three functions: </a:t>
            </a:r>
            <a:endParaRPr lang="en-US" sz="4000" dirty="0" smtClean="0"/>
          </a:p>
          <a:p>
            <a:pPr lvl="3">
              <a:buNone/>
            </a:pP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Energy storage</a:t>
            </a:r>
          </a:p>
          <a:p>
            <a:pPr lvl="4"/>
            <a:r>
              <a:rPr lang="en-US" sz="3600" dirty="0" smtClean="0"/>
              <a:t>When </a:t>
            </a:r>
            <a:r>
              <a:rPr lang="en-US" sz="3600" dirty="0" err="1" smtClean="0"/>
              <a:t>carbs</a:t>
            </a:r>
            <a:r>
              <a:rPr lang="en-US" sz="3600" dirty="0" smtClean="0"/>
              <a:t> have been used up we use fatty acids for energy.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bioweb.wku.edu/courses/biol115/wyatt/biochem/lipid/P-lipid.gif"/>
          <p:cNvPicPr>
            <a:picLocks noChangeAspect="1" noChangeArrowheads="1"/>
          </p:cNvPicPr>
          <p:nvPr/>
        </p:nvPicPr>
        <p:blipFill>
          <a:blip r:embed="rId2" cstate="print"/>
          <a:srcRect t="15768" r="-8000"/>
          <a:stretch>
            <a:fillRect/>
          </a:stretch>
        </p:blipFill>
        <p:spPr bwMode="auto">
          <a:xfrm>
            <a:off x="4267200" y="4148667"/>
            <a:ext cx="4572000" cy="270933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 in Living Organisms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82808"/>
            <a:ext cx="9144000" cy="4975192"/>
          </a:xfrm>
        </p:spPr>
        <p:txBody>
          <a:bodyPr>
            <a:normAutofit/>
          </a:bodyPr>
          <a:lstStyle/>
          <a:p>
            <a:pPr lvl="2" algn="ctr">
              <a:buNone/>
            </a:pPr>
            <a:r>
              <a:rPr lang="en-US" sz="3600" dirty="0" smtClean="0"/>
              <a:t>  Lipids usually serve one of three functions: </a:t>
            </a:r>
          </a:p>
          <a:p>
            <a:pPr lvl="2">
              <a:buNone/>
            </a:pP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Structural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 in cell membranes (phospholipids</a:t>
            </a:r>
            <a:r>
              <a:rPr lang="en-US" sz="4000" dirty="0" smtClean="0"/>
              <a:t>)</a:t>
            </a:r>
          </a:p>
          <a:p>
            <a:pPr lvl="3">
              <a:buNone/>
            </a:pPr>
            <a:endParaRPr lang="en-US" sz="44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 in Living Organisms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52400" y="1676400"/>
            <a:ext cx="4572000" cy="659352"/>
          </a:xfrm>
        </p:spPr>
        <p:txBody>
          <a:bodyPr/>
          <a:lstStyle/>
          <a:p>
            <a:r>
              <a:rPr lang="en-US" sz="3200" dirty="0" smtClean="0"/>
              <a:t>Lipids usually serve one of three functions: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-533400" y="2057400"/>
            <a:ext cx="5410200" cy="5029200"/>
          </a:xfrm>
        </p:spPr>
        <p:txBody>
          <a:bodyPr>
            <a:normAutofit/>
          </a:bodyPr>
          <a:lstStyle/>
          <a:p>
            <a:pPr lvl="2" algn="ctr">
              <a:buNone/>
            </a:pPr>
            <a:r>
              <a:rPr lang="en-US" sz="4000" dirty="0" smtClean="0"/>
              <a:t>  </a:t>
            </a:r>
            <a:endParaRPr lang="en-US" sz="4400" dirty="0" smtClean="0"/>
          </a:p>
          <a:p>
            <a:pPr lvl="2">
              <a:buNone/>
            </a:pP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Serve as messengers</a:t>
            </a:r>
          </a:p>
          <a:p>
            <a:pPr lvl="4"/>
            <a:r>
              <a:rPr lang="en-US" sz="3200" dirty="0" smtClean="0"/>
              <a:t>Steroids are lipids that carry messages through the bloodstream.</a:t>
            </a:r>
          </a:p>
          <a:p>
            <a:endParaRPr lang="en-US" dirty="0"/>
          </a:p>
        </p:txBody>
      </p:sp>
      <p:pic>
        <p:nvPicPr>
          <p:cNvPr id="5122" name="Picture 2" descr="http://homepage.smc.edu/kline_peggy/organic/Steroid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268864"/>
            <a:ext cx="4495800" cy="5589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Lipid Monomers?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828800"/>
            <a:ext cx="815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/>
              <a:t>Lipids do not have true monomers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Lipid Polymers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2971800" cy="5410200"/>
          </a:xfrm>
        </p:spPr>
        <p:txBody>
          <a:bodyPr>
            <a:normAutofit/>
          </a:bodyPr>
          <a:lstStyle/>
          <a:p>
            <a:pPr marL="0" lvl="2">
              <a:buNone/>
            </a:pPr>
            <a:endParaRPr lang="en-US" sz="3600" b="1" u="sng" dirty="0" smtClean="0"/>
          </a:p>
          <a:p>
            <a:pPr marL="0" lvl="2" algn="ctr">
              <a:buNone/>
            </a:pPr>
            <a:r>
              <a:rPr lang="en-US" sz="3600" b="1" dirty="0" smtClean="0"/>
              <a:t>1 Glycerol</a:t>
            </a:r>
          </a:p>
          <a:p>
            <a:pPr marL="0" lvl="2" algn="ctr">
              <a:buNone/>
            </a:pPr>
            <a:r>
              <a:rPr lang="en-US" sz="3600" b="1" dirty="0" smtClean="0"/>
              <a:t>+</a:t>
            </a:r>
          </a:p>
          <a:p>
            <a:pPr marL="0" lvl="2" algn="ctr">
              <a:buNone/>
            </a:pPr>
            <a:r>
              <a:rPr lang="en-US" sz="3600" b="1" dirty="0" smtClean="0"/>
              <a:t>3 Fatty Acids</a:t>
            </a:r>
          </a:p>
          <a:p>
            <a:pPr marL="0" lvl="2" algn="ctr">
              <a:buNone/>
            </a:pPr>
            <a:r>
              <a:rPr lang="en-US" sz="3600" b="1" dirty="0" smtClean="0"/>
              <a:t>=</a:t>
            </a:r>
            <a:endParaRPr lang="en-US" sz="3600" b="1" u="sng" dirty="0" smtClean="0"/>
          </a:p>
          <a:p>
            <a:pPr marL="0" lvl="2" algn="ctr">
              <a:buNone/>
            </a:pPr>
            <a:endParaRPr lang="en-US" sz="3600" b="1" u="sng" dirty="0" smtClean="0"/>
          </a:p>
          <a:p>
            <a:pPr marL="0" lvl="2" algn="ctr">
              <a:buNone/>
            </a:pPr>
            <a:r>
              <a:rPr lang="en-US" sz="3600" b="1" u="sng" dirty="0" smtClean="0"/>
              <a:t>Triglyceride</a:t>
            </a:r>
            <a:r>
              <a:rPr lang="en-US" sz="3600" dirty="0" smtClean="0"/>
              <a:t> </a:t>
            </a:r>
          </a:p>
          <a:p>
            <a:endParaRPr lang="en-US" dirty="0"/>
          </a:p>
        </p:txBody>
      </p:sp>
      <p:pic>
        <p:nvPicPr>
          <p:cNvPr id="23554" name="Picture 2" descr="http://spaceflight.esa.int/impress/text/education/Images/Glossary/GlossaryImage%2005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133600"/>
            <a:ext cx="5257800" cy="3714342"/>
          </a:xfrm>
          <a:prstGeom prst="rect">
            <a:avLst/>
          </a:prstGeom>
          <a:noFill/>
        </p:spPr>
      </p:pic>
      <p:sp>
        <p:nvSpPr>
          <p:cNvPr id="6" name="Left Brace 5"/>
          <p:cNvSpPr/>
          <p:nvPr/>
        </p:nvSpPr>
        <p:spPr>
          <a:xfrm rot="16200000">
            <a:off x="3848100" y="5600700"/>
            <a:ext cx="762000" cy="1752600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 rot="16200000">
            <a:off x="6819900" y="4533900"/>
            <a:ext cx="762000" cy="3886200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52800" y="59436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Glycerol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59436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3 Fatty Acids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Left Brace 10"/>
          <p:cNvSpPr/>
          <p:nvPr/>
        </p:nvSpPr>
        <p:spPr>
          <a:xfrm>
            <a:off x="3048000" y="1981200"/>
            <a:ext cx="457200" cy="3886200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8" grpId="0"/>
      <p:bldP spid="9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Lipid Polymers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457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common lipid that contains fatty acids is a </a:t>
            </a:r>
            <a:r>
              <a:rPr lang="en-US" sz="2800" b="1" u="sng" dirty="0" smtClean="0">
                <a:solidFill>
                  <a:schemeClr val="accent2">
                    <a:lumMod val="75000"/>
                  </a:schemeClr>
                </a:solidFill>
              </a:rPr>
              <a:t>Triglyceride</a:t>
            </a:r>
            <a:r>
              <a:rPr lang="en-US" sz="2800" dirty="0" smtClean="0"/>
              <a:t>.</a:t>
            </a:r>
          </a:p>
          <a:p>
            <a:pPr marL="274320" lvl="2" indent="-274320">
              <a:buClr>
                <a:schemeClr val="accent3"/>
              </a:buClr>
              <a:buSzPct val="95000"/>
            </a:pPr>
            <a:r>
              <a:rPr lang="en-US" sz="3200" dirty="0" smtClean="0"/>
              <a:t>They are composed of </a:t>
            </a:r>
            <a:r>
              <a:rPr lang="en-US" sz="3200" u="sng" dirty="0" smtClean="0"/>
              <a:t>Glycerol</a:t>
            </a:r>
            <a:r>
              <a:rPr lang="en-US" sz="3200" dirty="0" smtClean="0"/>
              <a:t> linked to </a:t>
            </a:r>
            <a:r>
              <a:rPr lang="en-US" sz="3200" u="sng" dirty="0" smtClean="0"/>
              <a:t>three fatty acids</a:t>
            </a:r>
            <a:r>
              <a:rPr lang="en-US" sz="3200" dirty="0" smtClean="0"/>
              <a:t> (in the shape of an “E”) </a:t>
            </a:r>
            <a:r>
              <a:rPr lang="en-US" sz="2800" dirty="0" smtClean="0"/>
              <a:t>by condensation reaction</a:t>
            </a:r>
            <a:r>
              <a:rPr lang="en-US" sz="3200" dirty="0" smtClean="0"/>
              <a:t>.</a:t>
            </a:r>
            <a:endParaRPr lang="en-US" sz="4000" dirty="0" smtClean="0"/>
          </a:p>
          <a:p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693672"/>
            <a:ext cx="5543141" cy="3164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574</TotalTime>
  <Words>267</Words>
  <Application>Microsoft Office PowerPoint</Application>
  <PresentationFormat>On-screen Show (4:3)</PresentationFormat>
  <Paragraphs>65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Lipids</vt:lpstr>
      <vt:lpstr>PowerPoint Presentation</vt:lpstr>
      <vt:lpstr>What elements are Lipids composed of?</vt:lpstr>
      <vt:lpstr>Function in Living Organisms</vt:lpstr>
      <vt:lpstr>Function in Living Organisms</vt:lpstr>
      <vt:lpstr>Function in Living Organisms</vt:lpstr>
      <vt:lpstr>Lipid Monomers?</vt:lpstr>
      <vt:lpstr>Lipid Polymers</vt:lpstr>
      <vt:lpstr>Lipid Polymers</vt:lpstr>
      <vt:lpstr>Types of Lipids</vt:lpstr>
      <vt:lpstr>Types of Fatty Acids</vt:lpstr>
      <vt:lpstr>Saturated Fatty Acid</vt:lpstr>
      <vt:lpstr>Unsaturated Fatty Acids</vt:lpstr>
      <vt:lpstr>Phospholipids</vt:lpstr>
    </vt:vector>
  </TitlesOfParts>
  <Company>Birdville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Lipids</dc:title>
  <dc:creator>Internal User</dc:creator>
  <cp:lastModifiedBy>TIMS</cp:lastModifiedBy>
  <cp:revision>26</cp:revision>
  <dcterms:created xsi:type="dcterms:W3CDTF">2012-09-10T12:44:30Z</dcterms:created>
  <dcterms:modified xsi:type="dcterms:W3CDTF">2014-09-18T12:10:26Z</dcterms:modified>
</cp:coreProperties>
</file>