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9" r:id="rId5"/>
    <p:sldId id="260" r:id="rId6"/>
    <p:sldId id="261" r:id="rId7"/>
    <p:sldId id="270" r:id="rId8"/>
    <p:sldId id="273" r:id="rId9"/>
    <p:sldId id="262" r:id="rId10"/>
    <p:sldId id="263" r:id="rId11"/>
    <p:sldId id="265" r:id="rId12"/>
    <p:sldId id="264" r:id="rId13"/>
    <p:sldId id="271" r:id="rId14"/>
    <p:sldId id="268" r:id="rId15"/>
    <p:sldId id="266" r:id="rId16"/>
    <p:sldId id="267" r:id="rId17"/>
    <p:sldId id="272" r:id="rId18"/>
  </p:sldIdLst>
  <p:sldSz cx="9144000" cy="6858000" type="screen4x3"/>
  <p:notesSz cx="6856413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3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3" autoAdjust="0"/>
    <p:restoredTop sz="94660"/>
  </p:normalViewPr>
  <p:slideViewPr>
    <p:cSldViewPr>
      <p:cViewPr varScale="1">
        <p:scale>
          <a:sx n="39" d="100"/>
          <a:sy n="39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97E1A-628D-4E70-BB23-0209EE38735D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2C0C1-8FAA-466B-A6D3-5F0895214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0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714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6DB3CBEE-C306-452B-B453-6C61A87D805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3" tIns="45542" rIns="91083" bIns="455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2" y="4314746"/>
            <a:ext cx="5485130" cy="4087654"/>
          </a:xfrm>
          <a:prstGeom prst="rect">
            <a:avLst/>
          </a:prstGeom>
        </p:spPr>
        <p:txBody>
          <a:bodyPr vert="horz" lIns="91083" tIns="45542" rIns="91083" bIns="455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714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363B6E42-0EB8-4C7F-8AB2-04D0A2A85A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8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B6E42-0EB8-4C7F-8AB2-04D0A2A85A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3241-5B7A-4F33-9F52-47F9F68169E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3B0E-144B-4B75-8EA4-6DB3147B3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WRO-DPyB9Bk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06020"/>
            <a:ext cx="9144000" cy="2251579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Life is Cellular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	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8192"/>
            <a:ext cx="852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Prokaryotes and Eukaryotes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25192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Eukaryotic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Cells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52600"/>
            <a:ext cx="510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Large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C00000"/>
                </a:solidFill>
              </a:rPr>
              <a:t>complex</a:t>
            </a:r>
            <a:r>
              <a:rPr lang="en-US" sz="3200" dirty="0" smtClean="0"/>
              <a:t>,</a:t>
            </a:r>
            <a:r>
              <a:rPr lang="en-US" sz="3200" b="1" dirty="0" smtClean="0">
                <a:solidFill>
                  <a:srgbClr val="C00000"/>
                </a:solidFill>
              </a:rPr>
              <a:t> Specialized</a:t>
            </a:r>
            <a:r>
              <a:rPr lang="en-US" sz="3200" dirty="0" smtClean="0"/>
              <a:t>  cells that have a </a:t>
            </a:r>
            <a:r>
              <a:rPr lang="en-US" sz="3200" b="1" dirty="0" smtClean="0">
                <a:solidFill>
                  <a:srgbClr val="C00000"/>
                </a:solidFill>
              </a:rPr>
              <a:t>plasma membrane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DNA</a:t>
            </a:r>
            <a:r>
              <a:rPr lang="en-US" sz="3200" dirty="0" smtClean="0"/>
              <a:t> is located in a </a:t>
            </a:r>
            <a:r>
              <a:rPr lang="en-US" sz="3200" b="1" dirty="0" smtClean="0">
                <a:solidFill>
                  <a:srgbClr val="C00000"/>
                </a:solidFill>
              </a:rPr>
              <a:t>nucleus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Have </a:t>
            </a:r>
            <a:r>
              <a:rPr lang="en-US" sz="3200" b="1" dirty="0" err="1" smtClean="0">
                <a:solidFill>
                  <a:srgbClr val="C00000"/>
                </a:solidFill>
              </a:rPr>
              <a:t>Ribosomes</a:t>
            </a:r>
            <a:r>
              <a:rPr lang="en-US" sz="32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5122" name="Picture 2" descr="http://t2.gstatic.com/images?q=tbn:ANd9GcTDm8X-Bmm58bbGjQW1emGr60yVfaR0jcuLLE-_-S02ldInu38&amp;t=1&amp;usg=__v3FTyOWTabHgTdeJuORyxQ52-7c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2057400"/>
            <a:ext cx="3149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4" name="Picture 4" descr="http://micro.magnet.fsu.edu/micro/gallery/mitosis/mitosishead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454400"/>
            <a:ext cx="3810000" cy="2259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5334000" y="4419600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They have </a:t>
            </a:r>
            <a:r>
              <a:rPr lang="en-US" sz="2800" b="1" dirty="0" smtClean="0">
                <a:solidFill>
                  <a:srgbClr val="C00000"/>
                </a:solidFill>
              </a:rPr>
              <a:t>Membrane Bound  Organelles </a:t>
            </a:r>
            <a:r>
              <a:rPr lang="en-US" sz="2800" b="1" dirty="0" smtClean="0"/>
              <a:t>“Little Organs” that compartments that have specific functions</a:t>
            </a:r>
            <a:endParaRPr lang="en-US" sz="2800" b="1" dirty="0"/>
          </a:p>
        </p:txBody>
      </p:sp>
      <p:sp>
        <p:nvSpPr>
          <p:cNvPr id="8" name="Flowchart: Terminator 7"/>
          <p:cNvSpPr/>
          <p:nvPr/>
        </p:nvSpPr>
        <p:spPr>
          <a:xfrm>
            <a:off x="4114800" y="990600"/>
            <a:ext cx="5029200" cy="11430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slope"/>
            <a:contourClr>
              <a:schemeClr val="accent2">
                <a:shade val="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Single or Multi Celled</a:t>
            </a:r>
          </a:p>
          <a:p>
            <a:pPr algn="ctr"/>
            <a:r>
              <a:rPr lang="en-US" sz="3200" b="1" dirty="0" smtClean="0"/>
              <a:t>Plants and Animals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510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uorgs.umkc.edu/mumu/wp-content/plugins/prokaryotic-vs-eukaryotic-cells-chart-i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"/>
            <a:ext cx="6400800" cy="646611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9594"/>
            <a:ext cx="9144000" cy="1314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Prokaryote/Eukaryote Vendiagram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2514600"/>
            <a:ext cx="7162800" cy="27432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Fold a blank sheet of paper in half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2134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685800"/>
            <a:ext cx="6324600" cy="5943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685800"/>
            <a:ext cx="6324600" cy="5943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28600" y="1447800"/>
            <a:ext cx="2514600" cy="1143000"/>
          </a:xfrm>
          <a:prstGeom prst="roundRect">
            <a:avLst/>
          </a:prstGeom>
          <a:solidFill>
            <a:srgbClr val="FF6699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Prokaryotes</a:t>
            </a:r>
            <a:endParaRPr lang="en-US" sz="32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6400800" y="1676400"/>
            <a:ext cx="2514600" cy="1143000"/>
          </a:xfrm>
          <a:prstGeom prst="roundRect">
            <a:avLst/>
          </a:prstGeom>
          <a:solidFill>
            <a:srgbClr val="3399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Eukaryotes</a:t>
            </a:r>
            <a:endParaRPr lang="en-US" sz="32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543300" y="1752600"/>
            <a:ext cx="2057400" cy="914400"/>
          </a:xfrm>
          <a:prstGeom prst="roundRect">
            <a:avLst/>
          </a:prstGeom>
          <a:solidFill>
            <a:srgbClr val="9966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Both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Draw this on the front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19400" y="685800"/>
            <a:ext cx="0" cy="617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324600" y="685800"/>
            <a:ext cx="0" cy="617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2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Create a sketch of a typical prokaryotic cell and Eukaryotic cell on the appropriate flap.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wizznotes.com/wp-content/uploads/2010/12/image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172200" cy="53677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12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Procedure</a:t>
            </a:r>
          </a:p>
          <a:p>
            <a:pPr algn="ctr">
              <a:buNone/>
            </a:pPr>
            <a:r>
              <a:rPr lang="en-US" sz="3600" dirty="0" smtClean="0"/>
              <a:t>   </a:t>
            </a:r>
            <a:r>
              <a:rPr lang="en-US" sz="4000" b="1" dirty="0" smtClean="0"/>
              <a:t>Place the words below in correct part of your vendiagram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5903893"/>
            <a:ext cx="3124200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Membrane Bound Organelles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3124200"/>
            <a:ext cx="1903085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Specialized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66243" y="4114800"/>
            <a:ext cx="1109599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Living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5903893"/>
            <a:ext cx="1949572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Plasma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Membrane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5029200"/>
            <a:ext cx="1130438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Plants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953000"/>
            <a:ext cx="1415772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Animals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962400"/>
            <a:ext cx="1399742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Nucleus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191000"/>
            <a:ext cx="1350050" cy="46166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Complex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0213" y="5105400"/>
            <a:ext cx="880369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DNA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126910"/>
            <a:ext cx="1099981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Small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667000" y="4191000"/>
            <a:ext cx="1055097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Large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67600" y="3048000"/>
            <a:ext cx="1454244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Bacteria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2895600"/>
            <a:ext cx="1781258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Only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Single Cell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903893"/>
            <a:ext cx="1645002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Have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ribosome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2895600"/>
            <a:ext cx="1980029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Single or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multi celled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43800" y="2209800"/>
            <a:ext cx="1237839" cy="5232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Simple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685800"/>
            <a:ext cx="6324600" cy="5943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685800"/>
            <a:ext cx="6324600" cy="5943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6800" y="0"/>
            <a:ext cx="3005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Prokaryotic</a:t>
            </a:r>
            <a:endParaRPr lang="en-US" sz="4400" dirty="0"/>
          </a:p>
        </p:txBody>
      </p:sp>
      <p:sp>
        <p:nvSpPr>
          <p:cNvPr id="20" name="Rectangle 19"/>
          <p:cNvSpPr/>
          <p:nvPr/>
        </p:nvSpPr>
        <p:spPr>
          <a:xfrm>
            <a:off x="5029200" y="0"/>
            <a:ext cx="27606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Eukaryotic</a:t>
            </a:r>
            <a:endParaRPr lang="en-US" sz="4400" dirty="0"/>
          </a:p>
        </p:txBody>
      </p:sp>
      <p:sp>
        <p:nvSpPr>
          <p:cNvPr id="26" name="Rectangle 25"/>
          <p:cNvSpPr/>
          <p:nvPr/>
        </p:nvSpPr>
        <p:spPr>
          <a:xfrm>
            <a:off x="6477000" y="3001301"/>
            <a:ext cx="2514600" cy="1246495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Membrane Bound Organelles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57800" y="914400"/>
            <a:ext cx="1718739" cy="477054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Specialized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38600" y="1676400"/>
            <a:ext cx="1109599" cy="523220"/>
          </a:xfrm>
          <a:prstGeom prst="rect">
            <a:avLst/>
          </a:prstGeom>
          <a:solidFill>
            <a:srgbClr val="9966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Living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81400" y="3471942"/>
            <a:ext cx="1949572" cy="954107"/>
          </a:xfrm>
          <a:prstGeom prst="rect">
            <a:avLst/>
          </a:prstGeom>
          <a:solidFill>
            <a:srgbClr val="9966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Plasma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Membrane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4895270"/>
            <a:ext cx="1031051" cy="477054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Plants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0" y="6019800"/>
            <a:ext cx="1284326" cy="477054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Animals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0" y="5457534"/>
            <a:ext cx="1268296" cy="477054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Nucleus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77000" y="1476664"/>
            <a:ext cx="1350050" cy="461665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Complex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14800" y="2574171"/>
            <a:ext cx="880369" cy="523220"/>
          </a:xfrm>
          <a:prstGeom prst="rect">
            <a:avLst/>
          </a:prstGeom>
          <a:solidFill>
            <a:srgbClr val="9966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DNA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81200" y="5562600"/>
            <a:ext cx="1099981" cy="523220"/>
          </a:xfrm>
          <a:prstGeom prst="rect">
            <a:avLst/>
          </a:prstGeom>
          <a:solidFill>
            <a:srgbClr val="FF6699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Small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7620000" y="4333006"/>
            <a:ext cx="960519" cy="477054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tx1"/>
                </a:solidFill>
              </a:rPr>
              <a:t>Large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5800" y="4309229"/>
            <a:ext cx="1454244" cy="523220"/>
          </a:xfrm>
          <a:prstGeom prst="rect">
            <a:avLst/>
          </a:prstGeom>
          <a:solidFill>
            <a:srgbClr val="FF6699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Bacteria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95400" y="1371600"/>
            <a:ext cx="1781258" cy="954107"/>
          </a:xfrm>
          <a:prstGeom prst="rect">
            <a:avLst/>
          </a:prstGeom>
          <a:solidFill>
            <a:srgbClr val="FF6699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Only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Single Cell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10000" y="4800600"/>
            <a:ext cx="1645002" cy="954107"/>
          </a:xfrm>
          <a:prstGeom prst="rect">
            <a:avLst/>
          </a:prstGeom>
          <a:solidFill>
            <a:srgbClr val="9966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Have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ribosome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0800" y="2023539"/>
            <a:ext cx="2133600" cy="892552"/>
          </a:xfrm>
          <a:prstGeom prst="rect">
            <a:avLst/>
          </a:prstGeom>
          <a:solidFill>
            <a:srgbClr val="3399FF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Single or</a:t>
            </a:r>
            <a:br>
              <a:rPr lang="en-US" sz="2500" b="1" dirty="0" smtClean="0">
                <a:solidFill>
                  <a:schemeClr val="tx1"/>
                </a:solidFill>
              </a:rPr>
            </a:br>
            <a:r>
              <a:rPr lang="en-US" sz="2500" b="1" dirty="0" smtClean="0">
                <a:solidFill>
                  <a:schemeClr val="tx1"/>
                </a:solidFill>
              </a:rPr>
              <a:t>multi celled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4004" y="3055858"/>
            <a:ext cx="1237839" cy="523220"/>
          </a:xfrm>
          <a:prstGeom prst="rect">
            <a:avLst/>
          </a:prstGeom>
          <a:solidFill>
            <a:srgbClr val="FF6699"/>
          </a:solidFill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Simple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How would you determine whether the cells of a newly discovered organism were prokaryotic or eukaryotic?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*Answer in complete sentences on the back of your vendiagram*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greatvectors.com/free-vector-art/Plant-vecto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685800"/>
            <a:ext cx="1587500" cy="1905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41255"/>
            <a:ext cx="7505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Discovery of the Cell</a:t>
            </a:r>
            <a:endParaRPr lang="en-US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37011" y="3429000"/>
            <a:ext cx="89916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4354" y="3437317"/>
            <a:ext cx="16029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1665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3138380"/>
            <a:ext cx="1154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1674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5629" y="3403312"/>
            <a:ext cx="979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1838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3251773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1839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" y="270836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Robert Hooke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380" y="4035937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Anton van Leeuwenhoek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4673" y="2879604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Matthias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Schleiden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32811" y="4026837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Theodor Schwann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4-Point Star 27"/>
          <p:cNvSpPr/>
          <p:nvPr/>
        </p:nvSpPr>
        <p:spPr>
          <a:xfrm>
            <a:off x="609600" y="3138378"/>
            <a:ext cx="457200" cy="405783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1663534" y="3738785"/>
            <a:ext cx="304800" cy="298938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3600389" y="3251775"/>
            <a:ext cx="442543" cy="378325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5213476" y="3807276"/>
            <a:ext cx="304800" cy="298938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0" y="838200"/>
            <a:ext cx="32004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Used a compound microscope to look at cork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Called the chambers that he saw “Cells”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1238250" cy="116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06239" y="4488502"/>
            <a:ext cx="3219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Used a single lens microscope to observe pond water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Found tiny living things he called animalcules </a:t>
            </a:r>
            <a:endParaRPr lang="en-US" sz="2400" dirty="0"/>
          </a:p>
        </p:txBody>
      </p:sp>
      <p:pic>
        <p:nvPicPr>
          <p:cNvPr id="1028" name="Picture 4" descr="http://t2.gstatic.com/images?q=tbn:ANd9GcRFUw4bSMN59K38X768c4aRh7h1GH5Tl8iLwUGCf-j8BjTGG3Q&amp;t=1&amp;usg=__4dyTKIc6po3zLVwB-F-EMEC54vA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0364"/>
            <a:ext cx="2182387" cy="16076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124200" y="1905000"/>
            <a:ext cx="2883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Concludes that all plants are made of cells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32811" y="4497602"/>
            <a:ext cx="2553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Concludes that all animals are made up of cells</a:t>
            </a:r>
            <a:endParaRPr lang="en-US" sz="2400" dirty="0"/>
          </a:p>
        </p:txBody>
      </p:sp>
      <p:pic>
        <p:nvPicPr>
          <p:cNvPr id="20486" name="Picture 6" descr="http://smashinghub.com/wp-content/uploads/2011/01/animals28.jpg"/>
          <p:cNvPicPr>
            <a:picLocks noChangeAspect="1" noChangeArrowheads="1"/>
          </p:cNvPicPr>
          <p:nvPr/>
        </p:nvPicPr>
        <p:blipFill>
          <a:blip r:embed="rId6" cstate="print"/>
          <a:srcRect l="7194" t="4156" r="32374" b="23117"/>
          <a:stretch>
            <a:fillRect/>
          </a:stretch>
        </p:blipFill>
        <p:spPr bwMode="auto">
          <a:xfrm>
            <a:off x="6172200" y="5410200"/>
            <a:ext cx="173736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4549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  <p:bldP spid="12" grpId="0"/>
      <p:bldP spid="13" grpId="0"/>
      <p:bldP spid="15" grpId="0"/>
      <p:bldP spid="16" grpId="0"/>
      <p:bldP spid="17" grpId="0"/>
      <p:bldP spid="18" grpId="0"/>
      <p:bldP spid="28" grpId="0" animBg="1"/>
      <p:bldP spid="29" grpId="0" animBg="1"/>
      <p:bldP spid="30" grpId="0" animBg="1"/>
      <p:bldP spid="31" grpId="0" animBg="1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249680"/>
            <a:ext cx="61722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Cell Theory States:</a:t>
            </a:r>
            <a:endParaRPr lang="en-US" sz="4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7935"/>
            <a:ext cx="750558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Discovery of the Cell</a:t>
            </a:r>
            <a:endParaRPr lang="en-US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All living things are made up of one or more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Cells are the basic units of structure and function in living things</a:t>
            </a:r>
          </a:p>
        </p:txBody>
      </p:sp>
    </p:spTree>
    <p:extLst>
      <p:ext uri="{BB962C8B-B14F-4D97-AF65-F5344CB8AC3E}">
        <p14:creationId xmlns:p14="http://schemas.microsoft.com/office/powerpoint/2010/main" val="288727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0" descr="http://t0.gstatic.com/images?q=tbn:ANd9GcRn0lvKSA60VW-0WqgiYxx8n2sj-T4iwBxgyXx6QKVvjtR0w9c&amp;t=1&amp;usg=__NcK1QUBhB_bp7WyuAK0NoptIntc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089023" cy="1564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://www.greatvectors.com/free-vector-art/Plant-vecto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685800"/>
            <a:ext cx="1587500" cy="1905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41255"/>
            <a:ext cx="7505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Discovery of the Cell</a:t>
            </a:r>
            <a:endParaRPr lang="en-US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37011" y="3429000"/>
            <a:ext cx="89916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4354" y="3437317"/>
            <a:ext cx="16029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1665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3138380"/>
            <a:ext cx="1154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1674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5629" y="3403312"/>
            <a:ext cx="979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1838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3251773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1839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" y="270836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Robert Hooke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8380" y="4035937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Anton van Leeuwenhoek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4673" y="2879604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Matthias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Schleiden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32811" y="4026837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Theodor Schwann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4-Point Star 27"/>
          <p:cNvSpPr/>
          <p:nvPr/>
        </p:nvSpPr>
        <p:spPr>
          <a:xfrm>
            <a:off x="609600" y="3138378"/>
            <a:ext cx="457200" cy="405783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1663534" y="3738785"/>
            <a:ext cx="304800" cy="298938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3600389" y="3251775"/>
            <a:ext cx="442543" cy="378325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5213476" y="3807276"/>
            <a:ext cx="304800" cy="298938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0" y="838200"/>
            <a:ext cx="32004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Used a compound microscope to look at cork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Called the chambers that he saw “Cells”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1238250" cy="116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206239" y="4488502"/>
            <a:ext cx="3219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Used a single lens microscope to observe pond water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Found tiny living things he called animalcules </a:t>
            </a:r>
            <a:endParaRPr lang="en-US" sz="2400" dirty="0"/>
          </a:p>
        </p:txBody>
      </p:sp>
      <p:pic>
        <p:nvPicPr>
          <p:cNvPr id="1028" name="Picture 4" descr="http://t2.gstatic.com/images?q=tbn:ANd9GcRFUw4bSMN59K38X768c4aRh7h1GH5Tl8iLwUGCf-j8BjTGG3Q&amp;t=1&amp;usg=__4dyTKIc6po3zLVwB-F-EMEC54vA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0364"/>
            <a:ext cx="2182387" cy="16076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124200" y="1905000"/>
            <a:ext cx="2883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Concludes that all plants are made of cells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32811" y="4497602"/>
            <a:ext cx="2553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Concludes that all animals are made up of cells</a:t>
            </a:r>
            <a:endParaRPr lang="en-US" sz="2400" dirty="0"/>
          </a:p>
        </p:txBody>
      </p:sp>
      <p:pic>
        <p:nvPicPr>
          <p:cNvPr id="20486" name="Picture 6" descr="http://smashinghub.com/wp-content/uploads/2011/01/animals28.jpg"/>
          <p:cNvPicPr>
            <a:picLocks noChangeAspect="1" noChangeArrowheads="1"/>
          </p:cNvPicPr>
          <p:nvPr/>
        </p:nvPicPr>
        <p:blipFill>
          <a:blip r:embed="rId7" cstate="print"/>
          <a:srcRect l="7194" t="4156" r="32374" b="23117"/>
          <a:stretch>
            <a:fillRect/>
          </a:stretch>
        </p:blipFill>
        <p:spPr bwMode="auto">
          <a:xfrm>
            <a:off x="6172200" y="5410200"/>
            <a:ext cx="173736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Rectangle 23"/>
          <p:cNvSpPr/>
          <p:nvPr/>
        </p:nvSpPr>
        <p:spPr>
          <a:xfrm>
            <a:off x="6546664" y="3251775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1855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4-Point Star 24"/>
          <p:cNvSpPr/>
          <p:nvPr/>
        </p:nvSpPr>
        <p:spPr>
          <a:xfrm>
            <a:off x="7432932" y="3171816"/>
            <a:ext cx="491867" cy="458283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34997" y="2739237"/>
            <a:ext cx="2457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Rudolph Virchow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600" y="1600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Proposes that all cells come from existing cells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49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  <p:bldP spid="12" grpId="0"/>
      <p:bldP spid="13" grpId="0"/>
      <p:bldP spid="15" grpId="0"/>
      <p:bldP spid="16" grpId="0"/>
      <p:bldP spid="17" grpId="0"/>
      <p:bldP spid="18" grpId="0"/>
      <p:bldP spid="28" grpId="0" animBg="1"/>
      <p:bldP spid="29" grpId="0" animBg="1"/>
      <p:bldP spid="30" grpId="0" animBg="1"/>
      <p:bldP spid="31" grpId="0" animBg="1"/>
      <p:bldP spid="33" grpId="0"/>
      <p:bldP spid="34" grpId="0"/>
      <p:bldP spid="35" grpId="0"/>
      <p:bldP spid="36" grpId="0"/>
      <p:bldP spid="24" grpId="0"/>
      <p:bldP spid="25" grpId="0" animBg="1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249680"/>
            <a:ext cx="61722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Cell Theory States:</a:t>
            </a:r>
            <a:endParaRPr lang="en-US" sz="4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7935"/>
            <a:ext cx="750558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Discovery of the Cell</a:t>
            </a:r>
            <a:endParaRPr lang="en-US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All living things are made up of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Cells are the basic units of structure and function in living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New cells are produced from existing cells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5444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Exploring the Cell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023479"/>
            <a:ext cx="624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Compound Light Microscope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Series of Lenses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Maximum magnification 1,000X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TEMs                                                               ( transmission electron microscope)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Allow for a much closer look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500,000X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SEMs                                                               ( scanning electron microscopes)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Does not require samples to be cut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000" dirty="0" smtClean="0"/>
              <a:t>Produce 3-D images</a:t>
            </a:r>
            <a:endParaRPr lang="en-US" sz="3000" dirty="0"/>
          </a:p>
        </p:txBody>
      </p:sp>
      <p:pic>
        <p:nvPicPr>
          <p:cNvPr id="2050" name="Picture 2" descr="http://www.sci.sdsu.edu/emfacility/Images/tem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2360744" cy="212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ximages.chicago2.vip.townnews.com/nctimes.com/content/tncms/assets/editorial/4/f3/ec9/4f3ec955-1166-5580-9b9e-56c0e927551d.im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29000"/>
            <a:ext cx="2133600" cy="265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0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There are 2 main types of cells:</a:t>
            </a:r>
          </a:p>
          <a:p>
            <a:pPr marL="914400" indent="-914400" algn="ctr">
              <a:buFont typeface="+mj-lt"/>
              <a:buAutoNum type="arabicPeriod"/>
            </a:pPr>
            <a:r>
              <a:rPr lang="en-US" sz="7200" b="1" dirty="0" smtClean="0">
                <a:ln w="28575">
                  <a:solidFill>
                    <a:schemeClr val="tx1"/>
                  </a:solidFill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Prokaryotes</a:t>
            </a:r>
          </a:p>
          <a:p>
            <a:pPr marL="914400" indent="-914400" algn="ctr"/>
            <a:r>
              <a:rPr lang="en-US" sz="7200" b="1" dirty="0" smtClean="0">
                <a:ln w="28575">
                  <a:solidFill>
                    <a:schemeClr val="tx1"/>
                  </a:solidFill>
                </a:ln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</a:t>
            </a:r>
          </a:p>
          <a:p>
            <a:pPr marL="914400" indent="-914400" algn="ctr"/>
            <a:r>
              <a:rPr lang="en-US" sz="7200" b="1" dirty="0" smtClean="0">
                <a:ln w="28575">
                  <a:solidFill>
                    <a:schemeClr val="tx1"/>
                  </a:solidFill>
                </a:ln>
                <a:solidFill>
                  <a:srgbClr val="99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	Eukaryotes</a:t>
            </a:r>
            <a:endParaRPr lang="en-US" sz="7200" b="1" dirty="0">
              <a:ln w="28575">
                <a:solidFill>
                  <a:schemeClr val="tx1"/>
                </a:solidFill>
              </a:ln>
              <a:solidFill>
                <a:srgbClr val="9966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Make a T -Chart</a:t>
            </a:r>
            <a:endParaRPr lang="en-US" sz="5400" b="1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97000"/>
          <a:ext cx="8153400" cy="496824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Prokaryotes     </a:t>
                      </a:r>
                      <a:endParaRPr lang="en-US" sz="4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Eukaryotes</a:t>
                      </a:r>
                      <a:endParaRPr lang="en-US" sz="4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8192"/>
            <a:ext cx="852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Prokaryotes and Eukaryotes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25192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Prokaryotic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Cells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Small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C00000"/>
                </a:solidFill>
              </a:rPr>
              <a:t>Simple</a:t>
            </a:r>
            <a:r>
              <a:rPr lang="en-US" sz="2800" dirty="0" smtClean="0"/>
              <a:t>, Cells that have genetic material (</a:t>
            </a:r>
            <a:r>
              <a:rPr lang="en-US" sz="2800" b="1" dirty="0" smtClean="0">
                <a:solidFill>
                  <a:srgbClr val="C00000"/>
                </a:solidFill>
              </a:rPr>
              <a:t>DNA</a:t>
            </a:r>
            <a:r>
              <a:rPr lang="en-US" sz="2800" dirty="0" smtClean="0"/>
              <a:t>) that is not contained in a nucleus (</a:t>
            </a:r>
            <a:r>
              <a:rPr lang="en-US" sz="2800" b="1" u="sng" dirty="0" smtClean="0">
                <a:solidFill>
                  <a:srgbClr val="C00000"/>
                </a:solidFill>
              </a:rPr>
              <a:t>no</a:t>
            </a:r>
            <a:r>
              <a:rPr lang="en-US" sz="2800" b="1" dirty="0" smtClean="0">
                <a:solidFill>
                  <a:srgbClr val="C00000"/>
                </a:solidFill>
              </a:rPr>
              <a:t> nucleus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098" name="Picture 2" descr="http://t0.gstatic.com/images?q=tbn:ANd9GcSaHpMKhFdq4nMrf1GvlFJtDGBzi5harF3unavnQ3EZnp6DB7g&amp;t=1&amp;usg=__AkMBzUBVPXaynQpbnEoKJ98o6CI=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giraffe.phy.nau.edu/~trilling/teaching/spring2004/lectures/lecture7/cr7.4.prokcel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9" y="3668617"/>
            <a:ext cx="4532811" cy="30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1600" y="4419600"/>
            <a:ext cx="396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No</a:t>
            </a:r>
            <a:r>
              <a:rPr lang="en-US" sz="2800" b="1" dirty="0" smtClean="0">
                <a:solidFill>
                  <a:srgbClr val="C00000"/>
                </a:solidFill>
              </a:rPr>
              <a:t> membrane bound   	organelles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dirty="0" smtClean="0"/>
              <a:t>Have a </a:t>
            </a:r>
            <a:r>
              <a:rPr lang="en-US" sz="2800" b="1" dirty="0" smtClean="0">
                <a:solidFill>
                  <a:srgbClr val="C00000"/>
                </a:solidFill>
              </a:rPr>
              <a:t>Cell Membrane 	</a:t>
            </a:r>
            <a:r>
              <a:rPr lang="en-US" sz="2800" dirty="0" smtClean="0"/>
              <a:t>and a </a:t>
            </a:r>
            <a:r>
              <a:rPr lang="en-US" sz="2800" b="1" dirty="0" smtClean="0">
                <a:solidFill>
                  <a:srgbClr val="C00000"/>
                </a:solidFill>
              </a:rPr>
              <a:t>Cell Wall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Has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Ribosomes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724400" y="990600"/>
            <a:ext cx="3505200" cy="11430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slope"/>
            <a:contourClr>
              <a:schemeClr val="accent2">
                <a:shade val="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Single Celled</a:t>
            </a:r>
          </a:p>
          <a:p>
            <a:pPr algn="ctr"/>
            <a:r>
              <a:rPr lang="en-US" sz="3200" b="1" dirty="0" smtClean="0"/>
              <a:t>Bacteria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086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2280</TotalTime>
  <Words>496</Words>
  <Application>Microsoft Office PowerPoint</Application>
  <PresentationFormat>On-screen Show (4:3)</PresentationFormat>
  <Paragraphs>148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Tradeshow</vt:lpstr>
      <vt:lpstr>Life is Cellular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Prokaryote/Eukaryote Vendiagram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1:                Life is Cellular</dc:title>
  <dc:creator>Christine L. Cook</dc:creator>
  <cp:lastModifiedBy>TIMS</cp:lastModifiedBy>
  <cp:revision>144</cp:revision>
  <dcterms:created xsi:type="dcterms:W3CDTF">2010-10-14T02:17:33Z</dcterms:created>
  <dcterms:modified xsi:type="dcterms:W3CDTF">2014-09-30T15:46:49Z</dcterms:modified>
</cp:coreProperties>
</file>