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handoutMasterIdLst>
    <p:handoutMasterId r:id="rId53"/>
  </p:handoutMasterIdLst>
  <p:sldIdLst>
    <p:sldId id="256" r:id="rId2"/>
    <p:sldId id="288" r:id="rId3"/>
    <p:sldId id="257" r:id="rId4"/>
    <p:sldId id="289" r:id="rId5"/>
    <p:sldId id="258" r:id="rId6"/>
    <p:sldId id="286" r:id="rId7"/>
    <p:sldId id="272" r:id="rId8"/>
    <p:sldId id="313" r:id="rId9"/>
    <p:sldId id="285" r:id="rId10"/>
    <p:sldId id="284" r:id="rId11"/>
    <p:sldId id="283" r:id="rId12"/>
    <p:sldId id="282" r:id="rId13"/>
    <p:sldId id="307" r:id="rId14"/>
    <p:sldId id="281" r:id="rId15"/>
    <p:sldId id="269" r:id="rId16"/>
    <p:sldId id="290" r:id="rId17"/>
    <p:sldId id="280" r:id="rId18"/>
    <p:sldId id="259" r:id="rId19"/>
    <p:sldId id="291" r:id="rId20"/>
    <p:sldId id="292" r:id="rId21"/>
    <p:sldId id="293" r:id="rId22"/>
    <p:sldId id="308" r:id="rId23"/>
    <p:sldId id="309" r:id="rId24"/>
    <p:sldId id="279" r:id="rId25"/>
    <p:sldId id="278" r:id="rId26"/>
    <p:sldId id="310" r:id="rId27"/>
    <p:sldId id="277" r:id="rId28"/>
    <p:sldId id="295" r:id="rId29"/>
    <p:sldId id="276" r:id="rId30"/>
    <p:sldId id="264" r:id="rId31"/>
    <p:sldId id="296" r:id="rId32"/>
    <p:sldId id="275" r:id="rId33"/>
    <p:sldId id="274" r:id="rId34"/>
    <p:sldId id="273" r:id="rId35"/>
    <p:sldId id="298" r:id="rId36"/>
    <p:sldId id="263" r:id="rId37"/>
    <p:sldId id="304" r:id="rId38"/>
    <p:sldId id="306" r:id="rId39"/>
    <p:sldId id="311" r:id="rId40"/>
    <p:sldId id="262" r:id="rId41"/>
    <p:sldId id="271" r:id="rId42"/>
    <p:sldId id="261" r:id="rId43"/>
    <p:sldId id="267" r:id="rId44"/>
    <p:sldId id="287" r:id="rId45"/>
    <p:sldId id="265" r:id="rId46"/>
    <p:sldId id="302" r:id="rId47"/>
    <p:sldId id="270" r:id="rId48"/>
    <p:sldId id="260" r:id="rId49"/>
    <p:sldId id="312" r:id="rId50"/>
    <p:sldId id="266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4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FC921-C7F5-4B1E-96A2-187808DF8CA8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EE8FE-AE24-4ADF-983E-BF9CED60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56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02C32-8008-44FD-B656-25B7C7085AB7}" type="datetimeFigureOut">
              <a:rPr lang="en-US" smtClean="0"/>
              <a:pPr/>
              <a:t>8/24/2014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72C94-D3FB-4B95-B9A0-E470E59FF2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0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72C94-D3FB-4B95-B9A0-E470E59FF2C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72C94-D3FB-4B95-B9A0-E470E59FF2C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72C94-D3FB-4B95-B9A0-E470E59FF2C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11DF1-27EF-4B85-8BFC-8AFED5B7CE34}" type="datetimeFigureOut">
              <a:rPr lang="en-US" smtClean="0"/>
              <a:pPr/>
              <a:t>8/24/2014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D159A0-9544-4B0F-8E31-FFB43BA18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11DF1-27EF-4B85-8BFC-8AFED5B7CE34}" type="datetimeFigureOut">
              <a:rPr lang="en-US" smtClean="0"/>
              <a:pPr/>
              <a:t>8/24/2014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D159A0-9544-4B0F-8E31-FFB43BA18E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11DF1-27EF-4B85-8BFC-8AFED5B7CE34}" type="datetimeFigureOut">
              <a:rPr lang="en-US" smtClean="0"/>
              <a:pPr/>
              <a:t>8/24/2014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D159A0-9544-4B0F-8E31-FFB43BA18E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11DF1-27EF-4B85-8BFC-8AFED5B7CE34}" type="datetimeFigureOut">
              <a:rPr lang="en-US" smtClean="0"/>
              <a:pPr/>
              <a:t>8/24/2014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D159A0-9544-4B0F-8E31-FFB43BA18E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11DF1-27EF-4B85-8BFC-8AFED5B7CE34}" type="datetimeFigureOut">
              <a:rPr lang="en-US" smtClean="0"/>
              <a:pPr/>
              <a:t>8/24/2014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D159A0-9544-4B0F-8E31-FFB43BA18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11DF1-27EF-4B85-8BFC-8AFED5B7CE34}" type="datetimeFigureOut">
              <a:rPr lang="en-US" smtClean="0"/>
              <a:pPr/>
              <a:t>8/24/2014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D159A0-9544-4B0F-8E31-FFB43BA18E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11DF1-27EF-4B85-8BFC-8AFED5B7CE34}" type="datetimeFigureOut">
              <a:rPr lang="en-US" smtClean="0"/>
              <a:pPr/>
              <a:t>8/24/2014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D159A0-9544-4B0F-8E31-FFB43BA18E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11DF1-27EF-4B85-8BFC-8AFED5B7CE34}" type="datetimeFigureOut">
              <a:rPr lang="en-US" smtClean="0"/>
              <a:pPr/>
              <a:t>8/24/2014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D159A0-9544-4B0F-8E31-FFB43BA18E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11DF1-27EF-4B85-8BFC-8AFED5B7CE34}" type="datetimeFigureOut">
              <a:rPr lang="en-US" smtClean="0"/>
              <a:pPr/>
              <a:t>8/24/2014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D159A0-9544-4B0F-8E31-FFB43BA18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11DF1-27EF-4B85-8BFC-8AFED5B7CE34}" type="datetimeFigureOut">
              <a:rPr lang="en-US" smtClean="0"/>
              <a:pPr/>
              <a:t>8/24/2014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D159A0-9544-4B0F-8E31-FFB43BA18E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11DF1-27EF-4B85-8BFC-8AFED5B7CE34}" type="datetimeFigureOut">
              <a:rPr lang="en-US" smtClean="0"/>
              <a:pPr/>
              <a:t>8/24/2014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D159A0-9544-4B0F-8E31-FFB43BA18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7611DF1-27EF-4B85-8BFC-8AFED5B7CE34}" type="datetimeFigureOut">
              <a:rPr lang="en-US" smtClean="0"/>
              <a:pPr/>
              <a:t>8/24/2014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ED159A0-9544-4B0F-8E31-FFB43BA18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Etymology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82840" cy="44745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[et-uh-mol-uh-jee] </a:t>
            </a:r>
          </a:p>
          <a:p>
            <a:endParaRPr lang="en-US" dirty="0" smtClean="0"/>
          </a:p>
          <a:p>
            <a:r>
              <a:rPr lang="en-US" dirty="0" smtClean="0"/>
              <a:t>noun, plural et·y·mol·o·gies. </a:t>
            </a:r>
          </a:p>
          <a:p>
            <a:pPr marL="541782" indent="-514350"/>
            <a:r>
              <a:rPr lang="en-US" dirty="0" smtClean="0"/>
              <a:t>1. the derivation of a word. Synonyms: word origin, word source, derivation, origin. </a:t>
            </a:r>
          </a:p>
          <a:p>
            <a:pPr marL="541782" indent="-514350">
              <a:buAutoNum type="arabicPeriod"/>
            </a:pPr>
            <a:endParaRPr lang="en-US" dirty="0" smtClean="0"/>
          </a:p>
          <a:p>
            <a:r>
              <a:rPr lang="en-US" dirty="0" smtClean="0"/>
              <a:t>2. a chronological account of the birth and development of a particular word or element of a word, often delineating its spread from one language to another and its evolving changes in form and meaning. Synonyms: word history, word lore, historical development. </a:t>
            </a:r>
          </a:p>
          <a:p>
            <a:endParaRPr lang="en-US" dirty="0" smtClean="0"/>
          </a:p>
          <a:p>
            <a:r>
              <a:rPr lang="en-US" dirty="0" smtClean="0"/>
              <a:t>3. the study of historical linguistic change, especially as manifested in individual words.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Bi- or Di-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 </a:t>
            </a:r>
          </a:p>
          <a:p>
            <a:pPr algn="ctr">
              <a:buNone/>
            </a:pPr>
            <a:r>
              <a:rPr lang="en-US" sz="8000" dirty="0" smtClean="0"/>
              <a:t>Two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Bipolar, Diploid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Bio-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</a:t>
            </a:r>
          </a:p>
          <a:p>
            <a:pPr algn="ctr">
              <a:buNone/>
            </a:pPr>
            <a:r>
              <a:rPr lang="en-US" sz="8000" dirty="0" smtClean="0"/>
              <a:t>Life, living</a:t>
            </a:r>
            <a:endParaRPr lang="en-US" sz="8000" dirty="0" smtClean="0"/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Biology, Biodiesel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err="1" smtClean="0"/>
              <a:t>Carn</a:t>
            </a:r>
            <a:r>
              <a:rPr lang="en-US" sz="9600" dirty="0" smtClean="0"/>
              <a:t>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 </a:t>
            </a:r>
          </a:p>
          <a:p>
            <a:pPr algn="ctr">
              <a:buNone/>
            </a:pPr>
            <a:r>
              <a:rPr lang="en-US" sz="8000" dirty="0" smtClean="0"/>
              <a:t>Flesh, </a:t>
            </a:r>
            <a:r>
              <a:rPr lang="en-US" sz="8000" dirty="0" smtClean="0"/>
              <a:t>Meat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Carnivore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err="1" smtClean="0"/>
              <a:t>Cata</a:t>
            </a:r>
            <a:r>
              <a:rPr lang="en-US" sz="9600" dirty="0" smtClean="0"/>
              <a:t>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 </a:t>
            </a:r>
          </a:p>
          <a:p>
            <a:pPr algn="ctr">
              <a:buNone/>
            </a:pPr>
            <a:r>
              <a:rPr lang="en-US" sz="8000" dirty="0" smtClean="0"/>
              <a:t>Breakdown</a:t>
            </a:r>
            <a:endParaRPr lang="en-US" sz="8000" dirty="0" smtClean="0"/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err="1" smtClean="0"/>
              <a:t>Catalist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9922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Chloro-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</a:t>
            </a:r>
          </a:p>
          <a:p>
            <a:pPr algn="ctr">
              <a:buNone/>
            </a:pPr>
            <a:r>
              <a:rPr lang="en-US" sz="8000" dirty="0" smtClean="0"/>
              <a:t>Green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Chloroplast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-cide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</a:t>
            </a:r>
          </a:p>
          <a:p>
            <a:pPr algn="ctr">
              <a:buNone/>
            </a:pPr>
            <a:r>
              <a:rPr lang="en-US" sz="8000" dirty="0" smtClean="0"/>
              <a:t>To Kill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Insecticide, Homicide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err="1" smtClean="0"/>
              <a:t>Cyt</a:t>
            </a:r>
            <a:r>
              <a:rPr lang="en-US" sz="9600" dirty="0" smtClean="0"/>
              <a:t>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</a:t>
            </a:r>
          </a:p>
          <a:p>
            <a:pPr algn="ctr">
              <a:buNone/>
            </a:pPr>
            <a:r>
              <a:rPr lang="en-US" sz="8000" dirty="0" smtClean="0"/>
              <a:t>Cell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Cytology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De-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 </a:t>
            </a:r>
            <a:r>
              <a:rPr lang="en-US" sz="8000" dirty="0" smtClean="0"/>
              <a:t>Removal </a:t>
            </a: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</a:t>
            </a: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ctr">
              <a:buNone/>
            </a:pPr>
            <a:r>
              <a:rPr lang="en-US" sz="8000" dirty="0" smtClean="0"/>
              <a:t>Dehydration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Derm-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 </a:t>
            </a:r>
          </a:p>
          <a:p>
            <a:pPr algn="ctr">
              <a:buNone/>
            </a:pPr>
            <a:r>
              <a:rPr lang="en-US" sz="8000" dirty="0" smtClean="0"/>
              <a:t>Skin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Dermatology, Dermatitis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Eco-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 </a:t>
            </a:r>
          </a:p>
          <a:p>
            <a:pPr algn="ctr">
              <a:buNone/>
            </a:pPr>
            <a:r>
              <a:rPr lang="en-US" sz="8000" dirty="0" smtClean="0"/>
              <a:t>House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Ecology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A-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 </a:t>
            </a:r>
            <a:r>
              <a:rPr lang="en-US" sz="8000" dirty="0" smtClean="0"/>
              <a:t>Without, </a:t>
            </a:r>
            <a:r>
              <a:rPr lang="en-US" sz="8000" dirty="0" smtClean="0"/>
              <a:t>Lacking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 </a:t>
            </a:r>
            <a:r>
              <a:rPr lang="en-US" sz="8000" dirty="0" smtClean="0"/>
              <a:t>Asymmetrical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err="1" smtClean="0"/>
              <a:t>Ecto</a:t>
            </a:r>
            <a:r>
              <a:rPr lang="en-US" sz="9600" dirty="0" smtClean="0"/>
              <a:t>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 </a:t>
            </a:r>
          </a:p>
          <a:p>
            <a:pPr algn="ctr">
              <a:buNone/>
            </a:pPr>
            <a:r>
              <a:rPr lang="en-US" sz="8000" dirty="0" smtClean="0"/>
              <a:t>Outside of</a:t>
            </a:r>
            <a:endParaRPr lang="en-US" sz="8000" dirty="0" smtClean="0"/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Ectoderm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Endo-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 </a:t>
            </a:r>
          </a:p>
          <a:p>
            <a:pPr algn="ctr">
              <a:buNone/>
            </a:pPr>
            <a:r>
              <a:rPr lang="en-US" sz="8000" dirty="0" smtClean="0"/>
              <a:t>In, Into, Within</a:t>
            </a:r>
            <a:endParaRPr lang="en-US" sz="8000" dirty="0" smtClean="0"/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Endoplasm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err="1" smtClean="0"/>
              <a:t>Eu</a:t>
            </a:r>
            <a:r>
              <a:rPr lang="en-US" sz="9600" dirty="0" smtClean="0"/>
              <a:t>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 </a:t>
            </a:r>
          </a:p>
          <a:p>
            <a:pPr algn="ctr">
              <a:buNone/>
            </a:pPr>
            <a:r>
              <a:rPr lang="en-US" sz="8000" dirty="0" smtClean="0"/>
              <a:t>Well, Good, True, Normal</a:t>
            </a:r>
            <a:endParaRPr lang="en-US" sz="8000" dirty="0" smtClean="0"/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Eukaryote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29201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err="1" smtClean="0"/>
              <a:t>Grav</a:t>
            </a:r>
            <a:r>
              <a:rPr lang="en-US" sz="9600" dirty="0" smtClean="0"/>
              <a:t>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 </a:t>
            </a:r>
          </a:p>
          <a:p>
            <a:pPr algn="ctr">
              <a:buNone/>
            </a:pPr>
            <a:r>
              <a:rPr lang="en-US" sz="8000" dirty="0" smtClean="0"/>
              <a:t>Heavy</a:t>
            </a:r>
            <a:endParaRPr lang="en-US" sz="8000" dirty="0" smtClean="0"/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Gravity, </a:t>
            </a:r>
            <a:r>
              <a:rPr lang="en-US" sz="8000" dirty="0" err="1" smtClean="0"/>
              <a:t>Gravitopism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1077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Hetero-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 </a:t>
            </a:r>
            <a:r>
              <a:rPr lang="en-US" sz="8000" dirty="0" smtClean="0"/>
              <a:t>Different, Other</a:t>
            </a:r>
            <a:endParaRPr lang="en-US" sz="8000" dirty="0" smtClean="0"/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Heterozygous, </a:t>
            </a:r>
            <a:r>
              <a:rPr lang="en-US" sz="8000" dirty="0" err="1" smtClean="0"/>
              <a:t>Heterotroph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554162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7200" dirty="0" err="1" smtClean="0"/>
              <a:t>Homeo</a:t>
            </a:r>
            <a:r>
              <a:rPr lang="en-US" sz="7200" dirty="0" smtClean="0"/>
              <a:t>-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5029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 </a:t>
            </a:r>
          </a:p>
          <a:p>
            <a:pPr algn="ctr">
              <a:buNone/>
            </a:pPr>
            <a:r>
              <a:rPr lang="en-US" sz="8000" dirty="0" smtClean="0"/>
              <a:t>Unchanging</a:t>
            </a:r>
            <a:endParaRPr lang="en-US" sz="8000" dirty="0" smtClean="0"/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Homeostasis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554162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Homo-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50292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 </a:t>
            </a:r>
          </a:p>
          <a:p>
            <a:pPr algn="ctr">
              <a:buNone/>
            </a:pPr>
            <a:r>
              <a:rPr lang="en-US" sz="8000" dirty="0" smtClean="0"/>
              <a:t>Greek: Same</a:t>
            </a:r>
            <a:r>
              <a:rPr lang="en-US" sz="8000" dirty="0" smtClean="0"/>
              <a:t>, Alike Latin: Man</a:t>
            </a:r>
            <a:endParaRPr lang="en-US" sz="8000" dirty="0" smtClean="0"/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Homozygous, </a:t>
            </a:r>
            <a:r>
              <a:rPr lang="en-US" sz="8000" dirty="0" err="1" smtClean="0"/>
              <a:t>Homosapian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26431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Hydro-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 </a:t>
            </a:r>
            <a:r>
              <a:rPr lang="en-US" sz="8000" dirty="0" smtClean="0"/>
              <a:t> </a:t>
            </a:r>
          </a:p>
          <a:p>
            <a:pPr algn="ctr">
              <a:buNone/>
            </a:pPr>
            <a:r>
              <a:rPr lang="en-US" sz="8000" dirty="0" smtClean="0"/>
              <a:t>Water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Hydroponics, hydrology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Hyper-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79792" cy="54102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 </a:t>
            </a:r>
          </a:p>
          <a:p>
            <a:pPr algn="ctr">
              <a:buNone/>
            </a:pPr>
            <a:r>
              <a:rPr lang="en-US" sz="8000" dirty="0" smtClean="0"/>
              <a:t>Above or Excessive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Hyperactive, Hypertonic, Hypertension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Hypo-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 </a:t>
            </a:r>
            <a:r>
              <a:rPr lang="en-US" sz="8000" dirty="0" smtClean="0"/>
              <a:t>Below or Insufficient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Hypotonic, Hypodermic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Amphi-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 </a:t>
            </a:r>
            <a:r>
              <a:rPr lang="en-US" sz="8000" dirty="0" smtClean="0"/>
              <a:t>Both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 </a:t>
            </a:r>
            <a:r>
              <a:rPr lang="en-US" sz="8000" dirty="0" smtClean="0"/>
              <a:t>Amphibian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-itis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</a:t>
            </a:r>
          </a:p>
          <a:p>
            <a:pPr algn="ctr">
              <a:buNone/>
            </a:pPr>
            <a:r>
              <a:rPr lang="en-US" sz="8000" dirty="0" smtClean="0"/>
              <a:t>Inflammation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Arthritis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-logy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</a:t>
            </a:r>
          </a:p>
          <a:p>
            <a:pPr algn="ctr">
              <a:buNone/>
            </a:pPr>
            <a:r>
              <a:rPr lang="en-US" sz="8000" dirty="0" smtClean="0"/>
              <a:t>Study of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Biology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err="1" smtClean="0"/>
              <a:t>Macr</a:t>
            </a:r>
            <a:r>
              <a:rPr lang="en-US" sz="9600" dirty="0" smtClean="0"/>
              <a:t>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</a:t>
            </a:r>
          </a:p>
          <a:p>
            <a:pPr algn="ctr">
              <a:buNone/>
            </a:pPr>
            <a:r>
              <a:rPr lang="en-US" sz="8000" dirty="0" smtClean="0"/>
              <a:t>Large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Macromolecule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Micro-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</a:t>
            </a:r>
          </a:p>
          <a:p>
            <a:pPr algn="ctr">
              <a:buNone/>
            </a:pPr>
            <a:r>
              <a:rPr lang="en-US" sz="8000" dirty="0" smtClean="0"/>
              <a:t>Small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 </a:t>
            </a:r>
            <a:r>
              <a:rPr lang="en-US" sz="8000" dirty="0" smtClean="0"/>
              <a:t>Microscope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Mono-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</a:t>
            </a:r>
          </a:p>
          <a:p>
            <a:pPr algn="ctr">
              <a:buNone/>
            </a:pPr>
            <a:r>
              <a:rPr lang="en-US" sz="8000" dirty="0" smtClean="0"/>
              <a:t>One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Monohybrid, Monochrome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Neo-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</a:t>
            </a:r>
          </a:p>
          <a:p>
            <a:pPr algn="ctr">
              <a:buNone/>
            </a:pPr>
            <a:r>
              <a:rPr lang="en-US" sz="8000" dirty="0" smtClean="0"/>
              <a:t>New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Neonatal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Oo-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</a:t>
            </a:r>
          </a:p>
          <a:p>
            <a:pPr algn="ctr">
              <a:buNone/>
            </a:pPr>
            <a:r>
              <a:rPr lang="en-US" sz="8000" dirty="0" smtClean="0"/>
              <a:t>Egg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Oogenesis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Org-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</a:t>
            </a:r>
          </a:p>
          <a:p>
            <a:pPr algn="ctr">
              <a:buNone/>
            </a:pPr>
            <a:r>
              <a:rPr lang="en-US" sz="8000" dirty="0" smtClean="0"/>
              <a:t>Living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Organism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err="1" smtClean="0"/>
              <a:t>Orth</a:t>
            </a:r>
            <a:r>
              <a:rPr lang="en-US" sz="8800" dirty="0" smtClean="0"/>
              <a:t>-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solidFill>
                  <a:srgbClr val="7030A0"/>
                </a:solidFill>
              </a:rPr>
              <a:t>Definition: </a:t>
            </a:r>
          </a:p>
          <a:p>
            <a:pPr lvl="1" algn="ctr">
              <a:buNone/>
            </a:pPr>
            <a:r>
              <a:rPr lang="en-US" sz="7200" dirty="0" smtClean="0"/>
              <a:t>Straight</a:t>
            </a:r>
          </a:p>
          <a:p>
            <a:pPr lvl="1" algn="ctr">
              <a:buNone/>
            </a:pPr>
            <a:r>
              <a:rPr lang="en-US" sz="7200" dirty="0" smtClean="0">
                <a:solidFill>
                  <a:srgbClr val="C00000"/>
                </a:solidFill>
              </a:rPr>
              <a:t>Example:</a:t>
            </a:r>
          </a:p>
          <a:p>
            <a:pPr lvl="1" algn="ctr">
              <a:buNone/>
            </a:pPr>
            <a:r>
              <a:rPr lang="en-US" sz="7200" dirty="0" smtClean="0"/>
              <a:t>Orthodontist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-</a:t>
            </a:r>
            <a:r>
              <a:rPr lang="en-US" sz="8800" dirty="0" err="1" smtClean="0"/>
              <a:t>ose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7200" dirty="0" smtClean="0">
                <a:solidFill>
                  <a:srgbClr val="7030A0"/>
                </a:solidFill>
              </a:rPr>
              <a:t>Definition: </a:t>
            </a:r>
          </a:p>
          <a:p>
            <a:pPr lvl="1" algn="ctr">
              <a:buNone/>
            </a:pPr>
            <a:r>
              <a:rPr lang="en-US" sz="7200" dirty="0" smtClean="0"/>
              <a:t>Generally indicate a carbohydrate (sugar)</a:t>
            </a:r>
            <a:endParaRPr lang="en-US" sz="7200" dirty="0" smtClean="0"/>
          </a:p>
          <a:p>
            <a:pPr lvl="1" algn="ctr">
              <a:buNone/>
            </a:pPr>
            <a:r>
              <a:rPr lang="en-US" sz="7200" dirty="0" smtClean="0">
                <a:solidFill>
                  <a:srgbClr val="C00000"/>
                </a:solidFill>
              </a:rPr>
              <a:t>Example:</a:t>
            </a:r>
          </a:p>
          <a:p>
            <a:pPr lvl="1" algn="ctr">
              <a:buNone/>
            </a:pPr>
            <a:r>
              <a:rPr lang="en-US" sz="7200" dirty="0" smtClean="0"/>
              <a:t>Glucose, Lactose, Fructose</a:t>
            </a:r>
            <a:endParaRPr lang="en-US" sz="7200" dirty="0" smtClean="0"/>
          </a:p>
        </p:txBody>
      </p:sp>
    </p:spTree>
    <p:extLst>
      <p:ext uri="{BB962C8B-B14F-4D97-AF65-F5344CB8AC3E}">
        <p14:creationId xmlns:p14="http://schemas.microsoft.com/office/powerpoint/2010/main" val="219256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Ante-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 </a:t>
            </a:r>
          </a:p>
          <a:p>
            <a:pPr algn="ctr">
              <a:buNone/>
            </a:pPr>
            <a:r>
              <a:rPr lang="en-US" sz="8000" dirty="0" smtClean="0"/>
              <a:t>Before 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 </a:t>
            </a:r>
          </a:p>
          <a:p>
            <a:pPr algn="ctr">
              <a:buNone/>
            </a:pPr>
            <a:r>
              <a:rPr lang="en-US" sz="8000" dirty="0" smtClean="0"/>
              <a:t>Anterior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Path-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</a:t>
            </a:r>
          </a:p>
          <a:p>
            <a:pPr algn="ctr">
              <a:buNone/>
            </a:pPr>
            <a:r>
              <a:rPr lang="en-US" sz="8000" dirty="0" smtClean="0"/>
              <a:t>Disease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Pathology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Photo-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</a:t>
            </a:r>
          </a:p>
          <a:p>
            <a:pPr algn="ctr">
              <a:buNone/>
            </a:pPr>
            <a:r>
              <a:rPr lang="en-US" sz="8000" dirty="0" smtClean="0"/>
              <a:t>Light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Photosynthesis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err="1" smtClean="0"/>
              <a:t>Phyto</a:t>
            </a:r>
            <a:r>
              <a:rPr lang="en-US" sz="9600" dirty="0" smtClean="0"/>
              <a:t>-, Herb-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</a:t>
            </a:r>
          </a:p>
          <a:p>
            <a:pPr algn="ctr">
              <a:buNone/>
            </a:pPr>
            <a:r>
              <a:rPr lang="en-US" sz="8000" dirty="0" smtClean="0"/>
              <a:t>Plant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 </a:t>
            </a:r>
            <a:r>
              <a:rPr lang="en-US" sz="8000" dirty="0" smtClean="0"/>
              <a:t>Phytoplankton, Herbivore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-</a:t>
            </a:r>
            <a:r>
              <a:rPr lang="en-US" sz="9600" dirty="0" smtClean="0"/>
              <a:t>pod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47244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</a:t>
            </a:r>
            <a:r>
              <a:rPr lang="en-US" sz="8000" dirty="0" smtClean="0">
                <a:solidFill>
                  <a:srgbClr val="7030A0"/>
                </a:solidFill>
              </a:rPr>
              <a:t>:</a:t>
            </a:r>
          </a:p>
          <a:p>
            <a:pPr algn="ctr">
              <a:buNone/>
            </a:pPr>
            <a:r>
              <a:rPr lang="en-US" sz="8000" dirty="0" smtClean="0"/>
              <a:t> </a:t>
            </a:r>
            <a:r>
              <a:rPr lang="en-US" sz="8000" dirty="0" smtClean="0"/>
              <a:t>Foot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Podiatrist, </a:t>
            </a:r>
            <a:r>
              <a:rPr lang="en-US" sz="8000" dirty="0" err="1" smtClean="0"/>
              <a:t>Podestrian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8800" dirty="0" smtClean="0"/>
              <a:t>Poly- or Multi-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</a:t>
            </a:r>
          </a:p>
          <a:p>
            <a:pPr algn="ctr">
              <a:buNone/>
            </a:pPr>
            <a:r>
              <a:rPr lang="en-US" sz="8000" dirty="0" smtClean="0"/>
              <a:t>Many</a:t>
            </a:r>
            <a:endParaRPr lang="en-US" sz="8000" dirty="0" smtClean="0"/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 </a:t>
            </a:r>
          </a:p>
          <a:p>
            <a:pPr algn="ctr">
              <a:buNone/>
            </a:pPr>
            <a:r>
              <a:rPr lang="en-US" sz="8000" dirty="0" smtClean="0"/>
              <a:t>Polymer, </a:t>
            </a:r>
            <a:r>
              <a:rPr lang="en-US" sz="8000" dirty="0" smtClean="0"/>
              <a:t>Multicellular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Pro-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</a:t>
            </a:r>
          </a:p>
          <a:p>
            <a:pPr algn="ctr">
              <a:buNone/>
            </a:pPr>
            <a:r>
              <a:rPr lang="en-US" sz="8000" dirty="0" smtClean="0"/>
              <a:t>Before, Forward</a:t>
            </a:r>
            <a:endParaRPr lang="en-US" sz="8000" dirty="0" smtClean="0"/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Prokaryote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-scope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</a:t>
            </a:r>
          </a:p>
          <a:p>
            <a:pPr algn="ctr">
              <a:buNone/>
            </a:pPr>
            <a:r>
              <a:rPr lang="en-US" sz="8000" dirty="0" smtClean="0"/>
              <a:t>Look, device for seeing</a:t>
            </a:r>
            <a:endParaRPr lang="en-US" sz="8000" dirty="0" smtClean="0"/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Microscope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-stasis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 </a:t>
            </a:r>
          </a:p>
          <a:p>
            <a:pPr algn="ctr">
              <a:buNone/>
            </a:pPr>
            <a:r>
              <a:rPr lang="en-US" sz="8000" dirty="0" smtClean="0"/>
              <a:t>Standing, Place, Staying</a:t>
            </a:r>
            <a:endParaRPr lang="en-US" sz="8000" dirty="0" smtClean="0"/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 </a:t>
            </a:r>
            <a:r>
              <a:rPr lang="en-US" sz="8000" dirty="0" smtClean="0"/>
              <a:t>Homeostasis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-</a:t>
            </a:r>
            <a:r>
              <a:rPr lang="en-US" sz="9600" dirty="0" smtClean="0"/>
              <a:t>tom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</a:t>
            </a:r>
          </a:p>
          <a:p>
            <a:pPr algn="ctr">
              <a:buNone/>
            </a:pPr>
            <a:r>
              <a:rPr lang="en-US" sz="8000" dirty="0" smtClean="0"/>
              <a:t>Cut, Slice</a:t>
            </a:r>
            <a:endParaRPr lang="en-US" sz="8000" dirty="0" smtClean="0"/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Appendectomy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-</a:t>
            </a:r>
            <a:r>
              <a:rPr lang="en-US" sz="9600" dirty="0" err="1" smtClean="0"/>
              <a:t>troph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6482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</a:t>
            </a:r>
          </a:p>
          <a:p>
            <a:pPr algn="ctr">
              <a:buNone/>
            </a:pPr>
            <a:r>
              <a:rPr lang="en-US" sz="8000" dirty="0" smtClean="0"/>
              <a:t>Nourishment, One who feeds</a:t>
            </a:r>
            <a:endParaRPr lang="en-US" sz="8000" dirty="0" smtClean="0"/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Autotroph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74558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247888" cy="1143000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Anti-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872" y="1371600"/>
            <a:ext cx="8628888" cy="4800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 </a:t>
            </a:r>
            <a:r>
              <a:rPr lang="en-US" sz="8000" dirty="0" smtClean="0"/>
              <a:t>Against, Opposite</a:t>
            </a:r>
            <a:endParaRPr lang="en-US" sz="8000" dirty="0" smtClean="0"/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 </a:t>
            </a:r>
            <a:r>
              <a:rPr lang="en-US" sz="8000" dirty="0" smtClean="0"/>
              <a:t>Antibiotic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 </a:t>
            </a:r>
            <a:r>
              <a:rPr lang="en-US" sz="9600" dirty="0" smtClean="0"/>
              <a:t>-vor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648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</a:t>
            </a:r>
          </a:p>
          <a:p>
            <a:pPr algn="ctr">
              <a:buNone/>
            </a:pPr>
            <a:r>
              <a:rPr lang="en-US" sz="8000" dirty="0" smtClean="0"/>
              <a:t>Devour, Eat</a:t>
            </a:r>
            <a:endParaRPr lang="en-US" sz="8000" dirty="0" smtClean="0"/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Omnivore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400288" cy="1143000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err="1" smtClean="0"/>
              <a:t>Archeo</a:t>
            </a:r>
            <a:r>
              <a:rPr lang="en-US" sz="9600" dirty="0" smtClean="0"/>
              <a:t>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24088" cy="4800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 </a:t>
            </a:r>
            <a:endParaRPr lang="en-US" sz="80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en-US" sz="8000" dirty="0" smtClean="0"/>
              <a:t>Ancient, Primitive</a:t>
            </a:r>
            <a:endParaRPr lang="en-US" sz="8000" dirty="0" smtClean="0"/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 </a:t>
            </a:r>
            <a:r>
              <a:rPr lang="en-US" sz="8000" dirty="0" smtClean="0"/>
              <a:t>Archeology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err="1" smtClean="0"/>
              <a:t>Arthr</a:t>
            </a:r>
            <a:r>
              <a:rPr lang="en-US" sz="9600" dirty="0" smtClean="0"/>
              <a:t>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</a:t>
            </a:r>
          </a:p>
          <a:p>
            <a:pPr algn="ctr">
              <a:buNone/>
            </a:pPr>
            <a:r>
              <a:rPr lang="en-US" sz="8000" dirty="0" smtClean="0"/>
              <a:t>Joint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Arthritis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-</a:t>
            </a:r>
            <a:r>
              <a:rPr lang="en-US" sz="9600" dirty="0" err="1" smtClean="0"/>
              <a:t>ase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</a:t>
            </a:r>
          </a:p>
          <a:p>
            <a:pPr algn="ctr">
              <a:buNone/>
            </a:pPr>
            <a:r>
              <a:rPr lang="en-US" sz="8000" dirty="0" smtClean="0"/>
              <a:t>Generally indicates an enzyme</a:t>
            </a:r>
            <a:endParaRPr lang="en-US" sz="8000" dirty="0" smtClean="0"/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algn="ctr">
              <a:buNone/>
            </a:pPr>
            <a:r>
              <a:rPr lang="en-US" sz="8000" dirty="0" smtClean="0"/>
              <a:t>Amylase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70144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Auto-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Definition:</a:t>
            </a:r>
          </a:p>
          <a:p>
            <a:pPr algn="ctr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 </a:t>
            </a:r>
            <a:r>
              <a:rPr lang="en-US" sz="8000" dirty="0" smtClean="0"/>
              <a:t>Self</a:t>
            </a:r>
          </a:p>
          <a:p>
            <a:pPr algn="ctr">
              <a:buNone/>
            </a:pP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Example: </a:t>
            </a:r>
            <a:r>
              <a:rPr lang="en-US" sz="8000" dirty="0" smtClean="0"/>
              <a:t>Autotroph, Automobile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1051</TotalTime>
  <Words>469</Words>
  <Application>Microsoft Office PowerPoint</Application>
  <PresentationFormat>On-screen Show (4:3)</PresentationFormat>
  <Paragraphs>242</Paragraphs>
  <Slides>50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Solstice</vt:lpstr>
      <vt:lpstr>Etymology </vt:lpstr>
      <vt:lpstr>A-</vt:lpstr>
      <vt:lpstr>Amphi-</vt:lpstr>
      <vt:lpstr>Ante-</vt:lpstr>
      <vt:lpstr>Anti-</vt:lpstr>
      <vt:lpstr>Archeo-</vt:lpstr>
      <vt:lpstr>Arthr-</vt:lpstr>
      <vt:lpstr>-ase</vt:lpstr>
      <vt:lpstr>Auto-</vt:lpstr>
      <vt:lpstr>Bi- or Di-</vt:lpstr>
      <vt:lpstr>Bio-</vt:lpstr>
      <vt:lpstr>Carn-</vt:lpstr>
      <vt:lpstr>Cata-</vt:lpstr>
      <vt:lpstr>Chloro-</vt:lpstr>
      <vt:lpstr>-cide</vt:lpstr>
      <vt:lpstr>Cyt-</vt:lpstr>
      <vt:lpstr>De-</vt:lpstr>
      <vt:lpstr>Derm-</vt:lpstr>
      <vt:lpstr>Eco-</vt:lpstr>
      <vt:lpstr>Ecto-</vt:lpstr>
      <vt:lpstr>Endo-</vt:lpstr>
      <vt:lpstr>Eu-</vt:lpstr>
      <vt:lpstr>Grav-</vt:lpstr>
      <vt:lpstr>Hetero-</vt:lpstr>
      <vt:lpstr>Homeo-</vt:lpstr>
      <vt:lpstr>Homo-</vt:lpstr>
      <vt:lpstr>Hydro-</vt:lpstr>
      <vt:lpstr>Hyper-</vt:lpstr>
      <vt:lpstr>Hypo-</vt:lpstr>
      <vt:lpstr>-itis</vt:lpstr>
      <vt:lpstr>-logy</vt:lpstr>
      <vt:lpstr>Macr-</vt:lpstr>
      <vt:lpstr>Micro-</vt:lpstr>
      <vt:lpstr>Mono-</vt:lpstr>
      <vt:lpstr>Neo-</vt:lpstr>
      <vt:lpstr>Oo-</vt:lpstr>
      <vt:lpstr>Org-</vt:lpstr>
      <vt:lpstr>Orth-</vt:lpstr>
      <vt:lpstr>-ose</vt:lpstr>
      <vt:lpstr>Path-</vt:lpstr>
      <vt:lpstr>Photo-</vt:lpstr>
      <vt:lpstr>Phyto-, Herb-</vt:lpstr>
      <vt:lpstr>-pod</vt:lpstr>
      <vt:lpstr>Poly- or Multi-</vt:lpstr>
      <vt:lpstr>Pro-</vt:lpstr>
      <vt:lpstr>-scope</vt:lpstr>
      <vt:lpstr>-stasis</vt:lpstr>
      <vt:lpstr>-tom</vt:lpstr>
      <vt:lpstr>-troph</vt:lpstr>
      <vt:lpstr> -vor</vt:lpstr>
    </vt:vector>
  </TitlesOfParts>
  <Company>Birdville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Etymology </dc:title>
  <dc:creator>Internal User</dc:creator>
  <cp:lastModifiedBy>Christine Cook</cp:lastModifiedBy>
  <cp:revision>81</cp:revision>
  <dcterms:created xsi:type="dcterms:W3CDTF">2011-08-30T21:07:11Z</dcterms:created>
  <dcterms:modified xsi:type="dcterms:W3CDTF">2014-08-24T14:27:55Z</dcterms:modified>
</cp:coreProperties>
</file>