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64" r:id="rId2"/>
    <p:sldId id="257" r:id="rId3"/>
    <p:sldId id="267" r:id="rId4"/>
    <p:sldId id="268" r:id="rId5"/>
    <p:sldId id="258" r:id="rId6"/>
    <p:sldId id="261" r:id="rId7"/>
    <p:sldId id="260" r:id="rId8"/>
    <p:sldId id="269" r:id="rId9"/>
    <p:sldId id="270" r:id="rId10"/>
    <p:sldId id="259" r:id="rId11"/>
    <p:sldId id="263" r:id="rId12"/>
    <p:sldId id="262" r:id="rId13"/>
    <p:sldId id="265" r:id="rId14"/>
    <p:sldId id="266" r:id="rId15"/>
  </p:sldIdLst>
  <p:sldSz cx="9144000" cy="6858000" type="screen4x3"/>
  <p:notesSz cx="7086600" cy="90249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788" y="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375F9-43BB-40CE-A5DC-B71356F6AE28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7250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788" y="857250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127D3-C068-41C5-81FD-2E030F75E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63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58FF-BC59-4628-85C3-471C2F16262D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1E37-ECFE-4F02-AB0F-89BD036D0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58FF-BC59-4628-85C3-471C2F16262D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1E37-ECFE-4F02-AB0F-89BD036D0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58FF-BC59-4628-85C3-471C2F16262D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1E37-ECFE-4F02-AB0F-89BD036D0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58FF-BC59-4628-85C3-471C2F16262D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1E37-ECFE-4F02-AB0F-89BD036D0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58FF-BC59-4628-85C3-471C2F16262D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1E37-ECFE-4F02-AB0F-89BD036D0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58FF-BC59-4628-85C3-471C2F16262D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1E37-ECFE-4F02-AB0F-89BD036D0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58FF-BC59-4628-85C3-471C2F16262D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1E37-ECFE-4F02-AB0F-89BD036D0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58FF-BC59-4628-85C3-471C2F16262D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1E37-ECFE-4F02-AB0F-89BD036D0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58FF-BC59-4628-85C3-471C2F16262D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1E37-ECFE-4F02-AB0F-89BD036D0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58FF-BC59-4628-85C3-471C2F16262D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1E37-ECFE-4F02-AB0F-89BD036D0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58FF-BC59-4628-85C3-471C2F16262D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8C11E37-ECFE-4F02-AB0F-89BD036D07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B458FF-BC59-4628-85C3-471C2F16262D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C11E37-ECFE-4F02-AB0F-89BD036D07C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Enzymes</a:t>
            </a:r>
            <a:br>
              <a:rPr lang="en-US" sz="6600" dirty="0" smtClean="0"/>
            </a:br>
            <a:r>
              <a:rPr lang="en-US" sz="5400" dirty="0" smtClean="0"/>
              <a:t>(a special protein)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Proteins that catalyze chemical reactions.</a:t>
            </a: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http://ilovebiochem1362.files.wordpress.com/2013/03/tumblr_lwk5nf0kp91r4z4of.png?w=8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0"/>
            <a:ext cx="4114800" cy="2743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b="1" dirty="0" smtClean="0"/>
              <a:t>Special Proteins</a:t>
            </a:r>
            <a:endParaRPr lang="en-US" b="1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6248400" y="1981200"/>
            <a:ext cx="2514600" cy="42114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172200" y="1935480"/>
            <a:ext cx="2667000" cy="4389120"/>
          </a:xfrm>
        </p:spPr>
        <p:txBody>
          <a:bodyPr/>
          <a:lstStyle/>
          <a:p>
            <a:pPr lvl="0">
              <a:buNone/>
            </a:pPr>
            <a:r>
              <a:rPr lang="en-US" sz="2800" dirty="0" smtClean="0"/>
              <a:t>   Enzymes speed up the rate of reaction by </a:t>
            </a:r>
            <a:r>
              <a:rPr lang="en-US" sz="2800" dirty="0" smtClean="0">
                <a:solidFill>
                  <a:srgbClr val="FFC000"/>
                </a:solidFill>
              </a:rPr>
              <a:t>DECREASING</a:t>
            </a:r>
            <a:r>
              <a:rPr lang="en-US" sz="2800" dirty="0" smtClean="0"/>
              <a:t> the </a:t>
            </a:r>
            <a:r>
              <a:rPr lang="en-US" sz="2800" dirty="0" smtClean="0">
                <a:solidFill>
                  <a:srgbClr val="FFC000"/>
                </a:solidFill>
              </a:rPr>
              <a:t>ACTIVATION ENERGY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194" name="Picture 2" descr="http://njms2.umdnj.edu/biochweb/education/bioweb/PreK/EnzymeActivationEnergy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5892936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533400"/>
            <a:ext cx="5867400" cy="12192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Enzymes and Homeostasis</a:t>
            </a:r>
            <a:endParaRPr lang="en-US" sz="4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1935480"/>
            <a:ext cx="5791200" cy="4922520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Temperature</a:t>
            </a:r>
          </a:p>
          <a:p>
            <a:pPr lvl="1"/>
            <a:r>
              <a:rPr lang="en-US" sz="3200" dirty="0" smtClean="0"/>
              <a:t>Temperatures above 40</a:t>
            </a:r>
            <a:r>
              <a:rPr lang="en-US" sz="3200" baseline="30000" dirty="0" smtClean="0"/>
              <a:t>◦</a:t>
            </a:r>
            <a:r>
              <a:rPr lang="en-US" sz="3200" dirty="0" smtClean="0"/>
              <a:t>C (104</a:t>
            </a:r>
            <a:r>
              <a:rPr lang="en-US" sz="3200" baseline="30000" dirty="0" smtClean="0"/>
              <a:t>◦</a:t>
            </a:r>
            <a:r>
              <a:rPr lang="en-US" sz="3200" dirty="0" smtClean="0"/>
              <a:t>F) denature/destroy enzymes.</a:t>
            </a:r>
            <a:endParaRPr lang="en-US" sz="3200" baseline="30000" dirty="0" smtClean="0"/>
          </a:p>
          <a:p>
            <a:r>
              <a:rPr lang="en-US" sz="4000" dirty="0" smtClean="0"/>
              <a:t>pH</a:t>
            </a:r>
          </a:p>
          <a:p>
            <a:pPr lvl="1"/>
            <a:r>
              <a:rPr lang="en-US" sz="3200" dirty="0" smtClean="0"/>
              <a:t>Extremely high or low pH values generally result in complete loss of activity for most enzymes.</a:t>
            </a:r>
          </a:p>
          <a:p>
            <a:endParaRPr lang="en-US" dirty="0"/>
          </a:p>
        </p:txBody>
      </p:sp>
      <p:pic>
        <p:nvPicPr>
          <p:cNvPr id="18434" name="Picture 2" descr="http://ga.water.usgs.gov/edu/graphics/phdiagram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2895600"/>
            <a:ext cx="3162511" cy="2590800"/>
          </a:xfrm>
          <a:prstGeom prst="rect">
            <a:avLst/>
          </a:prstGeom>
          <a:noFill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685800"/>
            <a:ext cx="2952750" cy="1829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are Enzymes used in the body???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DIGESTION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bg2"/>
                </a:solidFill>
              </a:rPr>
              <a:t>INFLAMMATION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0" y="2514600"/>
            <a:ext cx="3733800" cy="3845720"/>
          </a:xfrm>
        </p:spPr>
        <p:txBody>
          <a:bodyPr>
            <a:noAutofit/>
          </a:bodyPr>
          <a:lstStyle/>
          <a:p>
            <a:r>
              <a:rPr lang="en-US" sz="3200" dirty="0" smtClean="0"/>
              <a:t>during digestion, intestinal cells produce enzymes, which split the food into small molecules so they can be absorbed into the blood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410200" y="2514600"/>
            <a:ext cx="3733800" cy="3845720"/>
          </a:xfrm>
        </p:spPr>
        <p:txBody>
          <a:bodyPr>
            <a:noAutofit/>
          </a:bodyPr>
          <a:lstStyle/>
          <a:p>
            <a:r>
              <a:rPr lang="en-US" sz="3200" dirty="0" smtClean="0"/>
              <a:t>enzymes are produced by neighboring cells, so that the blood clotting process can happen and to remove destroyed tissue.</a:t>
            </a:r>
            <a:endParaRPr lang="en-US" sz="3200" dirty="0"/>
          </a:p>
        </p:txBody>
      </p:sp>
      <p:pic>
        <p:nvPicPr>
          <p:cNvPr id="11" name="Picture 2" descr="http://bestofmotherearth.com/files/2010/02/stomach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1EB"/>
              </a:clrFrom>
              <a:clrTo>
                <a:srgbClr val="F1F1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2057400"/>
            <a:ext cx="1905000" cy="25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8" grpId="0" build="p"/>
      <p:bldP spid="7" grpId="0" build="p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88924"/>
            <a:ext cx="8610600" cy="549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jonbarron.org/sites/default/files/images/enzymes.jpg"/>
          <p:cNvPicPr>
            <a:picLocks noChangeAspect="1" noChangeArrowheads="1"/>
          </p:cNvPicPr>
          <p:nvPr/>
        </p:nvPicPr>
        <p:blipFill>
          <a:blip r:embed="rId2" cstate="print"/>
          <a:srcRect t="3241" b="3241"/>
          <a:stretch>
            <a:fillRect/>
          </a:stretch>
        </p:blipFill>
        <p:spPr bwMode="auto">
          <a:xfrm>
            <a:off x="990600" y="1605374"/>
            <a:ext cx="7315200" cy="536222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and Label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Some Vocabulary</a:t>
            </a:r>
            <a:endParaRPr lang="en-US" sz="6000" b="1" dirty="0"/>
          </a:p>
        </p:txBody>
      </p:sp>
      <p:sp>
        <p:nvSpPr>
          <p:cNvPr id="5" name="Rectangle 4"/>
          <p:cNvSpPr/>
          <p:nvPr/>
        </p:nvSpPr>
        <p:spPr>
          <a:xfrm>
            <a:off x="201573" y="2133600"/>
            <a:ext cx="8740854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Catalyze: 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the rates of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733800"/>
            <a:ext cx="8229600" cy="23298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Activation Energy: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minimum energy required to start a chemical reaction.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Some Vocabulary</a:t>
            </a:r>
            <a:endParaRPr lang="en-US" sz="6000" b="1" dirty="0"/>
          </a:p>
        </p:txBody>
      </p:sp>
      <p:sp>
        <p:nvSpPr>
          <p:cNvPr id="5" name="Rectangle 4"/>
          <p:cNvSpPr/>
          <p:nvPr/>
        </p:nvSpPr>
        <p:spPr>
          <a:xfrm>
            <a:off x="201573" y="2133600"/>
            <a:ext cx="8740854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Substrate: 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Molecule acted upon by the enzyme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4191000"/>
            <a:ext cx="8229600" cy="1600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Product: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Result of the enzyme/substrate reaction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Some Vocabulary</a:t>
            </a:r>
            <a:endParaRPr lang="en-US" sz="6000" b="1" dirty="0"/>
          </a:p>
        </p:txBody>
      </p:sp>
      <p:sp>
        <p:nvSpPr>
          <p:cNvPr id="5" name="Rectangle 4"/>
          <p:cNvSpPr/>
          <p:nvPr/>
        </p:nvSpPr>
        <p:spPr>
          <a:xfrm>
            <a:off x="201573" y="2133600"/>
            <a:ext cx="8740854" cy="23083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Site: 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Locations of substrate attachment to enzyme. 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Special Proteins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438400"/>
            <a:ext cx="8686800" cy="23083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1" algn="ctr">
              <a:buFont typeface="Arial" pitchFamily="34" charset="0"/>
              <a:buChar char="•"/>
            </a:pPr>
            <a:r>
              <a:rPr lang="en-US" sz="3600" b="1" u="sng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Enzymes </a:t>
            </a: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help control chemical reactions by acting as </a:t>
            </a:r>
            <a:r>
              <a:rPr lang="en-US" sz="3600" b="1" u="sng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catalysts</a:t>
            </a: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Catalysts speed up reactions by lowering </a:t>
            </a:r>
            <a:r>
              <a:rPr lang="en-US" sz="3600" b="1" u="sng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activation energy</a:t>
            </a: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2895600" cy="2286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</a:rPr>
              <a:t>Each enzyme has a certain job and does only that job.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2828784"/>
            <a:ext cx="3124200" cy="402921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Enzymes are special proteins that build </a:t>
            </a:r>
            <a:r>
              <a:rPr lang="en-US" sz="3200" dirty="0" smtClean="0">
                <a:solidFill>
                  <a:schemeClr val="accent3"/>
                </a:solidFill>
              </a:rPr>
              <a:t>or</a:t>
            </a:r>
          </a:p>
          <a:p>
            <a:pPr algn="ctr"/>
            <a:r>
              <a:rPr lang="en-US" sz="3200" dirty="0" smtClean="0"/>
              <a:t>break down materials inside or outside the cell.</a:t>
            </a:r>
          </a:p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idx="1"/>
          </p:nvPr>
        </p:nvSpPr>
        <p:spPr/>
      </p:sp>
      <p:pic>
        <p:nvPicPr>
          <p:cNvPr id="10" name="Picture 9" descr="http://www.chem4kids.com/files/art/bio_enzyme2.gif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38859">
            <a:off x="3564113" y="1265918"/>
            <a:ext cx="4487635" cy="3606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/>
              <a:t>Enzymes              </a:t>
            </a:r>
            <a:r>
              <a:rPr lang="en-US" sz="3600" b="1" i="1" dirty="0" smtClean="0"/>
              <a:t>     t</a:t>
            </a:r>
            <a:r>
              <a:rPr lang="en-US" sz="3600" b="1" dirty="0" smtClean="0"/>
              <a:t>he speed of reactions that would otherwise occur slowly.</a:t>
            </a:r>
          </a:p>
          <a:p>
            <a:pPr algn="ctr">
              <a:buNone/>
            </a:pPr>
            <a:endParaRPr lang="en-US" sz="32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895600"/>
            <a:ext cx="5708226" cy="3810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3200400" y="9144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increase</a:t>
            </a:r>
            <a:r>
              <a:rPr lang="en-US" b="1" i="1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6143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aynesword.palomar.edu/images/enzyme5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85800"/>
            <a:ext cx="5705509" cy="314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533400" y="3886200"/>
            <a:ext cx="8001000" cy="1524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en-US" sz="4000" b="1" dirty="0" smtClean="0"/>
              <a:t>Where might this reaction occur in the body?</a:t>
            </a:r>
            <a:endParaRPr lang="en-US" sz="4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aynesword.palomar.edu/images/enzyme5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85800"/>
            <a:ext cx="5705509" cy="314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533400" y="3886200"/>
            <a:ext cx="8001000" cy="1828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ctr">
              <a:buFont typeface="+mj-lt"/>
              <a:buAutoNum type="arabicPeriod" startAt="2"/>
            </a:pPr>
            <a:r>
              <a:rPr lang="en-US" sz="4000" b="1" dirty="0" smtClean="0"/>
              <a:t>Has this reaction caused any change in the structure of the enzyme?</a:t>
            </a:r>
            <a:endParaRPr lang="en-US" sz="40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325</TotalTime>
  <Words>236</Words>
  <Application>Microsoft Office PowerPoint</Application>
  <PresentationFormat>On-screen Show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Enzymes (a special protein)</vt:lpstr>
      <vt:lpstr>Some Vocabulary</vt:lpstr>
      <vt:lpstr>Some Vocabulary</vt:lpstr>
      <vt:lpstr>Some Vocabulary</vt:lpstr>
      <vt:lpstr>Special Proteins</vt:lpstr>
      <vt:lpstr>Each enzyme has a certain job and does only that job.</vt:lpstr>
      <vt:lpstr>PowerPoint Presentation</vt:lpstr>
      <vt:lpstr>PowerPoint Presentation</vt:lpstr>
      <vt:lpstr>PowerPoint Presentation</vt:lpstr>
      <vt:lpstr>Special Proteins</vt:lpstr>
      <vt:lpstr>Enzymes and Homeostasis</vt:lpstr>
      <vt:lpstr>How are Enzymes used in the body???</vt:lpstr>
      <vt:lpstr>PowerPoint Presentation</vt:lpstr>
      <vt:lpstr>Draw and Label</vt:lpstr>
    </vt:vector>
  </TitlesOfParts>
  <Company>Birdville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Enzymes (a special protein)</dc:title>
  <dc:creator>Internal User</dc:creator>
  <cp:lastModifiedBy>TIMS</cp:lastModifiedBy>
  <cp:revision>22</cp:revision>
  <dcterms:created xsi:type="dcterms:W3CDTF">2012-09-10T12:47:53Z</dcterms:created>
  <dcterms:modified xsi:type="dcterms:W3CDTF">2014-08-18T17:50:22Z</dcterms:modified>
</cp:coreProperties>
</file>