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6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604" autoAdjust="0"/>
  </p:normalViewPr>
  <p:slideViewPr>
    <p:cSldViewPr>
      <p:cViewPr>
        <p:scale>
          <a:sx n="66" d="100"/>
          <a:sy n="66" d="100"/>
        </p:scale>
        <p:origin x="-111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1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5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6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3B69-F91D-4504-88D3-5991AD8D417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EB22-32E2-4F0E-AC97-C780B975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" y="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DNA ( </a:t>
            </a:r>
            <a:r>
              <a:rPr lang="en-US" sz="2800" dirty="0" smtClean="0"/>
              <a:t>_________________________    ______________)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6388" y="545511"/>
            <a:ext cx="8531225" cy="6160089"/>
            <a:chOff x="92075" y="646613"/>
            <a:chExt cx="8531225" cy="6160089"/>
          </a:xfrm>
        </p:grpSpPr>
        <p:sp>
          <p:nvSpPr>
            <p:cNvPr id="13" name="Rounded Rectangle 12"/>
            <p:cNvSpPr/>
            <p:nvPr/>
          </p:nvSpPr>
          <p:spPr>
            <a:xfrm>
              <a:off x="92076" y="657254"/>
              <a:ext cx="8531224" cy="13072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2076" y="2016069"/>
              <a:ext cx="8531224" cy="31782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076" y="646613"/>
              <a:ext cx="4572000" cy="17235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b="1" u="sng" dirty="0"/>
                <a:t>What is DNA?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DNA </a:t>
              </a:r>
              <a:r>
                <a:rPr lang="en-US" sz="1400" dirty="0"/>
                <a:t>holds all the ___________________ information that determines an organism’s </a:t>
              </a:r>
              <a:r>
                <a:rPr lang="en-US" sz="1400" dirty="0" smtClean="0"/>
                <a:t>____________.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DNA achieves its control by determining the __________________ of ________________.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09999" y="2074148"/>
              <a:ext cx="4572000" cy="31085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b="1" u="sng" dirty="0"/>
                <a:t>DNA Structure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DNA </a:t>
              </a:r>
              <a:r>
                <a:rPr lang="en-US" sz="1400" dirty="0"/>
                <a:t>is a ____________ __________ which looks like a twisted ladder.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A </a:t>
              </a:r>
              <a:r>
                <a:rPr lang="en-US" sz="1400" dirty="0"/>
                <a:t>DNA strand is a polymer.  They are very long!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It’s </a:t>
              </a:r>
              <a:r>
                <a:rPr lang="en-US" sz="1400" dirty="0"/>
                <a:t>length is what allows DNA to hold so much information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The </a:t>
              </a:r>
              <a:r>
                <a:rPr lang="en-US" sz="1400" dirty="0"/>
                <a:t>repeating subunits of DNA are called _______________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Nucleotides </a:t>
              </a:r>
              <a:r>
                <a:rPr lang="en-US" sz="1400" dirty="0"/>
                <a:t>are composed of _________ </a:t>
              </a:r>
              <a:r>
                <a:rPr lang="en-US" sz="1400" dirty="0" smtClean="0"/>
                <a:t>parts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The </a:t>
              </a:r>
              <a:r>
                <a:rPr lang="en-US" sz="1400" dirty="0"/>
                <a:t>___________________________ groups and _____________________(sugar) molecules bond to form the ________ of the chain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The __________________________ bases stick out like the teeth of a zipper.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060" y="5232162"/>
              <a:ext cx="4782078" cy="1538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u="sng" dirty="0"/>
                <a:t>DNA Nitrogen </a:t>
              </a:r>
              <a:r>
                <a:rPr lang="en-US" sz="1400" b="1" u="sng" dirty="0" smtClean="0"/>
                <a:t>Bases</a:t>
              </a:r>
            </a:p>
            <a:p>
              <a:r>
                <a:rPr lang="en-US" sz="1400" b="1" u="sng" dirty="0"/>
                <a:t>Chargaff’s Rule</a:t>
              </a:r>
              <a:r>
                <a:rPr lang="en-US" sz="1400" b="1" dirty="0"/>
                <a:t> ( ____________ ______________________)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1 </a:t>
              </a:r>
              <a:r>
                <a:rPr lang="en-US" sz="1400" dirty="0"/>
                <a:t>_______________ must bond to 1 </a:t>
              </a:r>
              <a:r>
                <a:rPr lang="en-US" sz="1400" dirty="0" smtClean="0"/>
                <a:t>__________________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___________________ </a:t>
              </a:r>
              <a:r>
                <a:rPr lang="en-US" sz="1400" dirty="0"/>
                <a:t>only bonds with </a:t>
              </a:r>
              <a:r>
                <a:rPr lang="en-US" sz="1400" dirty="0" smtClean="0"/>
                <a:t>______________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___________________ </a:t>
              </a:r>
              <a:r>
                <a:rPr lang="en-US" sz="1400" dirty="0"/>
                <a:t>only bonds with </a:t>
              </a:r>
              <a:r>
                <a:rPr lang="en-US" sz="1400" dirty="0" smtClean="0"/>
                <a:t>_______________</a:t>
              </a:r>
              <a:endParaRPr lang="en-US" sz="1400" b="1" dirty="0" smtClean="0"/>
            </a:p>
            <a:p>
              <a:r>
                <a:rPr lang="en-US" sz="2400" b="1" dirty="0" smtClean="0"/>
                <a:t>A</a:t>
              </a:r>
              <a:r>
                <a:rPr lang="en-US" sz="2400" b="1" dirty="0"/>
                <a:t>__ T____ G________ C</a:t>
              </a:r>
              <a:r>
                <a:rPr lang="en-US" sz="2400" b="1" dirty="0" smtClean="0"/>
                <a:t>__________</a:t>
              </a:r>
              <a:endParaRPr lang="en-US" sz="24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090"/>
            <a:stretch/>
          </p:blipFill>
          <p:spPr bwMode="auto">
            <a:xfrm>
              <a:off x="5017292" y="5232162"/>
              <a:ext cx="3059908" cy="140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138112" y="2465344"/>
              <a:ext cx="3762375" cy="241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3" r="55215"/>
            <a:stretch/>
          </p:blipFill>
          <p:spPr bwMode="auto">
            <a:xfrm rot="16200000">
              <a:off x="5914228" y="-728690"/>
              <a:ext cx="1223969" cy="413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92075" y="5232162"/>
              <a:ext cx="8531225" cy="157454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8284" y="2185496"/>
              <a:ext cx="2137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Nucleotide Structure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05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20178"/>
              </p:ext>
            </p:extLst>
          </p:nvPr>
        </p:nvGraphicFramePr>
        <p:xfrm>
          <a:off x="76200" y="2438400"/>
          <a:ext cx="6537960" cy="3533038"/>
        </p:xfrm>
        <a:graphic>
          <a:graphicData uri="http://schemas.openxmlformats.org/drawingml/2006/table">
            <a:tbl>
              <a:tblPr firstRow="1" firstCol="1" bandRow="1"/>
              <a:tblGrid>
                <a:gridCol w="2179320"/>
                <a:gridCol w="2179320"/>
                <a:gridCol w="2179320"/>
              </a:tblGrid>
              <a:tr h="147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Step 1.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Step 2.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Step 3.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38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DNA </a:t>
                      </a:r>
                      <a:r>
                        <a:rPr lang="en-US" sz="1400" b="1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Helicase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breaks the _______________ __________ between nitrogen bases which “unzips” the DNA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Enzymes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called DNA ______________________ moves along each strand of DNA and adds complimentary _____________.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This continues until the entire molecule has been unzipped and replicated.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~ Once the 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DNA polymerase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has copied the entire DNA strand, they detach.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~ Each of the two DNA strands has ___ parts. The ______________ half and the _________half.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99871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Occurs during the ________________ of mitosis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Before </a:t>
            </a:r>
            <a:r>
              <a:rPr lang="en-US" sz="1400" dirty="0"/>
              <a:t>a cell can divide by mitosis or meiosis, it must first make a copy of its ___________________________.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The process of copying DNA is called ______ ____________________.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DNA is copied during _________________________ prior to mitosis and meiosis.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During replication, each strand serves as a pattern, or __________________, to make a new DNA molecule.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Each ________________ strand remains intact.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Each new DNA molecule is half ________ and half ________.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614" y="200030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There are _____ major steps to DNA Replication</a:t>
            </a:r>
            <a:endParaRPr lang="en-US" dirty="0"/>
          </a:p>
        </p:txBody>
      </p:sp>
      <p:pic>
        <p:nvPicPr>
          <p:cNvPr id="49" name="Picture 48"/>
          <p:cNvPicPr/>
          <p:nvPr/>
        </p:nvPicPr>
        <p:blipFill>
          <a:blip r:embed="rId2" cstate="print">
            <a:clrChange>
              <a:clrFrom>
                <a:srgbClr val="FFF0A1"/>
              </a:clrFrom>
              <a:clrTo>
                <a:srgbClr val="FFF0A1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643514" y="2677650"/>
            <a:ext cx="1281308" cy="11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/>
          <p:cNvPicPr/>
          <p:nvPr/>
        </p:nvPicPr>
        <p:blipFill>
          <a:blip r:embed="rId3" cstate="print">
            <a:clrChange>
              <a:clrFrom>
                <a:srgbClr val="FFF0A1"/>
              </a:clrFrom>
              <a:clrTo>
                <a:srgbClr val="FFF0A1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800600" y="2757569"/>
            <a:ext cx="1428750" cy="117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/>
          <p:nvPr/>
        </p:nvPicPr>
        <p:blipFill>
          <a:blip r:embed="rId4" cstate="print">
            <a:clrChange>
              <a:clrFrom>
                <a:srgbClr val="FFF0A1"/>
              </a:clrFrom>
              <a:clrTo>
                <a:srgbClr val="FFF0A1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57200" y="2702596"/>
            <a:ext cx="13049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091980" y="-127575"/>
            <a:ext cx="296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/>
              <a:t>DNA Replication</a:t>
            </a:r>
            <a:endParaRPr lang="en-US" sz="3200" dirty="0"/>
          </a:p>
        </p:txBody>
      </p:sp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2406" y="2518758"/>
            <a:ext cx="4234050" cy="229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6200" y="6096000"/>
            <a:ext cx="906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/>
              <a:t>Result?</a:t>
            </a:r>
            <a:endParaRPr lang="en-US" sz="1400" dirty="0"/>
          </a:p>
          <a:p>
            <a:pPr lvl="0"/>
            <a:r>
              <a:rPr lang="en-US" sz="1400" dirty="0"/>
              <a:t>Each new strand formed is a ­­­­­­­­­­­­­________________________ of one of the original (parent) </a:t>
            </a:r>
            <a:r>
              <a:rPr lang="en-US" sz="1400" dirty="0" smtClean="0"/>
              <a:t>strand.  This </a:t>
            </a:r>
            <a:r>
              <a:rPr lang="en-US" sz="1400" dirty="0"/>
              <a:t>results in two DNA molecules that are ___________________________to the </a:t>
            </a:r>
            <a:r>
              <a:rPr lang="en-US" sz="1400" dirty="0" smtClean="0"/>
              <a:t>original.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91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118987"/>
            <a:ext cx="1429177" cy="68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720713"/>
            <a:ext cx="5979132" cy="59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68681"/>
            <a:ext cx="1488975" cy="59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0"/>
            <a:ext cx="1518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2932198"/>
            <a:ext cx="1429177" cy="53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1"/>
            <a:ext cx="1423197" cy="25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3701"/>
            <a:ext cx="2667000" cy="62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75" y="72692"/>
            <a:ext cx="5491527" cy="58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/>
          <p:cNvSpPr/>
          <p:nvPr/>
        </p:nvSpPr>
        <p:spPr>
          <a:xfrm>
            <a:off x="1823675" y="762000"/>
            <a:ext cx="957625" cy="156866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1693684" y="2667000"/>
            <a:ext cx="1087616" cy="349290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5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5500" y="10107"/>
            <a:ext cx="3933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Central Dogma of Protein Synthesis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0779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62000" y="381002"/>
            <a:ext cx="3429000" cy="1488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3" y="22860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967178" y="381002"/>
            <a:ext cx="3033825" cy="1488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77203" y="316468"/>
            <a:ext cx="86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24985" y="468868"/>
            <a:ext cx="254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Transcription (in nucleus)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448579"/>
            <a:ext cx="261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 (in ribosomes)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01019"/>
              </p:ext>
            </p:extLst>
          </p:nvPr>
        </p:nvGraphicFramePr>
        <p:xfrm>
          <a:off x="152398" y="828392"/>
          <a:ext cx="4334035" cy="56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035"/>
              </a:tblGrid>
              <a:tr h="5648608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solidFill>
                            <a:schemeClr val="tx1"/>
                          </a:solidFill>
                        </a:rPr>
                        <a:t>WHY</a:t>
                      </a:r>
                      <a:r>
                        <a:rPr lang="en-US" sz="1600" u="sng" baseline="0" dirty="0" smtClean="0">
                          <a:solidFill>
                            <a:schemeClr val="tx1"/>
                          </a:solidFill>
                        </a:rPr>
                        <a:t> IS TRANSCRIPTION IMPORTANT?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Because DNA is too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to leave the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the cell needs to make a messenger that will take the genetic code of DNA from the nucleus to the protein factories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(______________)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in the cytoplasm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u="sng" baseline="0" dirty="0" smtClean="0">
                          <a:solidFill>
                            <a:schemeClr val="tx1"/>
                          </a:solidFill>
                        </a:rPr>
                        <a:t>WHAT WILL BE THE MESSENGER?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The messenger that transcription produces is called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(the “m” stands for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_____________). 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mRNA is smaller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(___________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stranded) than DNA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stranded) and it can fit through the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nuclear pores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to leave the nucleus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u="sng" baseline="0" dirty="0" smtClean="0">
                          <a:solidFill>
                            <a:schemeClr val="tx1"/>
                          </a:solidFill>
                        </a:rPr>
                        <a:t>WHAT HAPPENS DURING TRANSCRIPTION?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1. An enzyme called 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_____________ separates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the two DNA strands.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2. RNA polymerase attaches to one of the DNA strands at a start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_______________.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3. RNA polymerase moves along the DNA strand, reading the bases and making an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strand.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4. The RNA polymerase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when it hits 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stop codon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5. The DNA will rewind itself back into 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_____________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57483"/>
              </p:ext>
            </p:extLst>
          </p:nvPr>
        </p:nvGraphicFramePr>
        <p:xfrm>
          <a:off x="4648202" y="838200"/>
          <a:ext cx="429513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135"/>
              </a:tblGrid>
              <a:tr h="563880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>
                          <a:solidFill>
                            <a:schemeClr val="tx1"/>
                          </a:solidFill>
                        </a:rPr>
                        <a:t>WHY IS TRANSLATION IMPORTANT?</a:t>
                      </a:r>
                      <a:endParaRPr lang="en-US" sz="16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Now that the cell has changed the genetic information from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into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the genetic message can now leave the nucleus and find 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_____________,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where a protein is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_____________.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 new type of RNA called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______(___________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RNA) brings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______________ to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the ribosome to make a protein.</a:t>
                      </a:r>
                    </a:p>
                    <a:p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u="sng" baseline="0" dirty="0" smtClean="0">
                          <a:solidFill>
                            <a:schemeClr val="tx1"/>
                          </a:solidFill>
                        </a:rPr>
                        <a:t>HOW IS A PROTEIN MADE?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The mRNA leaves the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and attaches to a ribosome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The codons in mRNA match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tRNA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___________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amino acids to the ribosome when they are called for by the codons in mRNA.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The ribosome moves down the mRNA strand and each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tRNA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that brings an amino acid adds to the growing protein.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8306"/>
            <a:ext cx="3124200" cy="11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40" y="4267200"/>
            <a:ext cx="3223260" cy="302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850369">
            <a:off x="5055663" y="4847824"/>
            <a:ext cx="1371647" cy="4204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RIBOSOME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4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8210" y="-76200"/>
            <a:ext cx="1227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CODING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0779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62000" y="457202"/>
            <a:ext cx="3429000" cy="1488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3" y="30480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967178" y="457202"/>
            <a:ext cx="3033825" cy="14889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7203" y="392668"/>
            <a:ext cx="86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24985" y="545068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40455" y="489466"/>
            <a:ext cx="12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56608"/>
              </p:ext>
            </p:extLst>
          </p:nvPr>
        </p:nvGraphicFramePr>
        <p:xfrm>
          <a:off x="90656" y="838200"/>
          <a:ext cx="439578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780"/>
              </a:tblGrid>
              <a:tr h="5791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RNA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is different from DNA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Single stranded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Thymine has been replaced by Uracil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This means coding for transcription will be slightly different then coding for replication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How to code DNA into mRNA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CG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TA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AU (DIFFERENT THAN REPLICATION)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Practice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FINAL PRODUCT IS mRNA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81143"/>
              </p:ext>
            </p:extLst>
          </p:nvPr>
        </p:nvGraphicFramePr>
        <p:xfrm>
          <a:off x="4672020" y="838200"/>
          <a:ext cx="439578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780"/>
              </a:tblGrid>
              <a:tr h="5867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 translation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 mRNA strand’s bases will be coded into amino acids (building blocks of proteins)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Example: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RNA Strand: U C G C A C G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U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Reads as: UCG – CAC – GGU (3 codons)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Represents the amino acids: Serine – Histidine – Glycine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Amino Acids: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There are ____ different amino acids, but ____ different codon possibilities, so several codons might represent ____ amino acid.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EX: UCU, UCC, UCA, and UCG all code for the amino acid _____________________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There is also one codon ______,  that is called the ________ codon because it starts protein synthesis.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There are ___ STOP codons that stop protein synthesis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FINAL PRODUCT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IS A POLYPEPTIDE (PROTEIN CHAIN)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388020"/>
              </p:ext>
            </p:extLst>
          </p:nvPr>
        </p:nvGraphicFramePr>
        <p:xfrm>
          <a:off x="145143" y="5676741"/>
          <a:ext cx="4029396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666439"/>
                <a:gridCol w="258689"/>
                <a:gridCol w="258689"/>
                <a:gridCol w="258689"/>
                <a:gridCol w="258689"/>
                <a:gridCol w="258689"/>
                <a:gridCol w="258689"/>
                <a:gridCol w="258689"/>
                <a:gridCol w="258689"/>
                <a:gridCol w="258689"/>
                <a:gridCol w="258689"/>
                <a:gridCol w="258689"/>
                <a:gridCol w="258689"/>
                <a:gridCol w="25868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DNA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mRNA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72753"/>
              </p:ext>
            </p:extLst>
          </p:nvPr>
        </p:nvGraphicFramePr>
        <p:xfrm>
          <a:off x="125783" y="5029200"/>
          <a:ext cx="4067308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754922"/>
                <a:gridCol w="301126"/>
                <a:gridCol w="301126"/>
                <a:gridCol w="301126"/>
                <a:gridCol w="301126"/>
                <a:gridCol w="301126"/>
                <a:gridCol w="301126"/>
                <a:gridCol w="301126"/>
                <a:gridCol w="301126"/>
                <a:gridCol w="301126"/>
                <a:gridCol w="301126"/>
                <a:gridCol w="301126"/>
              </a:tblGrid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mRNA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76335"/>
              </p:ext>
            </p:extLst>
          </p:nvPr>
        </p:nvGraphicFramePr>
        <p:xfrm>
          <a:off x="4744720" y="4191000"/>
          <a:ext cx="3809999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54922"/>
                <a:gridCol w="1018359"/>
                <a:gridCol w="1018359"/>
                <a:gridCol w="1018359"/>
              </a:tblGrid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mRNA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UGA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CCU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Amino Acid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0540"/>
              </p:ext>
            </p:extLst>
          </p:nvPr>
        </p:nvGraphicFramePr>
        <p:xfrm>
          <a:off x="4724400" y="5029200"/>
          <a:ext cx="3809999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54922"/>
                <a:gridCol w="1018359"/>
                <a:gridCol w="1018359"/>
                <a:gridCol w="1018359"/>
              </a:tblGrid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mRNA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GCG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GAU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UGC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Amino Acid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04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865</Words>
  <Application>Microsoft Office PowerPoint</Application>
  <PresentationFormat>On-screen Show (4:3)</PresentationFormat>
  <Paragraphs>183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LBHJr</dc:creator>
  <cp:lastModifiedBy>TIMS</cp:lastModifiedBy>
  <cp:revision>21</cp:revision>
  <dcterms:created xsi:type="dcterms:W3CDTF">2014-11-08T23:03:02Z</dcterms:created>
  <dcterms:modified xsi:type="dcterms:W3CDTF">2014-11-12T14:29:00Z</dcterms:modified>
</cp:coreProperties>
</file>