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2"/>
  </p:notesMasterIdLst>
  <p:handoutMasterIdLst>
    <p:handoutMasterId r:id="rId23"/>
  </p:handoutMasterIdLst>
  <p:sldIdLst>
    <p:sldId id="299" r:id="rId2"/>
    <p:sldId id="262" r:id="rId3"/>
    <p:sldId id="260" r:id="rId4"/>
    <p:sldId id="297" r:id="rId5"/>
    <p:sldId id="298" r:id="rId6"/>
    <p:sldId id="267" r:id="rId7"/>
    <p:sldId id="300" r:id="rId8"/>
    <p:sldId id="296" r:id="rId9"/>
    <p:sldId id="272" r:id="rId10"/>
    <p:sldId id="278" r:id="rId11"/>
    <p:sldId id="277" r:id="rId12"/>
    <p:sldId id="301" r:id="rId13"/>
    <p:sldId id="303" r:id="rId14"/>
    <p:sldId id="304" r:id="rId15"/>
    <p:sldId id="305" r:id="rId16"/>
    <p:sldId id="306" r:id="rId17"/>
    <p:sldId id="286" r:id="rId18"/>
    <p:sldId id="307" r:id="rId19"/>
    <p:sldId id="290" r:id="rId20"/>
    <p:sldId id="295" r:id="rId21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9900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486" autoAdjust="0"/>
  </p:normalViewPr>
  <p:slideViewPr>
    <p:cSldViewPr>
      <p:cViewPr>
        <p:scale>
          <a:sx n="81" d="100"/>
          <a:sy n="81" d="100"/>
        </p:scale>
        <p:origin x="-1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112" cy="45434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714" y="1"/>
            <a:ext cx="2971112" cy="45434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2742F41C-7261-448C-8B6D-603760A0A092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774"/>
            <a:ext cx="2971112" cy="45434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714" y="8627774"/>
            <a:ext cx="2971112" cy="45434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7D1320B7-D843-457A-B0AC-F55B9D59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112" cy="45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>
            <a:lvl1pPr defTabSz="910339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714" y="1"/>
            <a:ext cx="2971112" cy="45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>
            <a:lvl1pPr algn="r" defTabSz="910339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8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42" y="4315449"/>
            <a:ext cx="5485130" cy="40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774"/>
            <a:ext cx="2971112" cy="45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7" tIns="45539" rIns="91077" bIns="45539" numCol="1" anchor="b" anchorCtr="0" compatLnSpc="1">
            <a:prstTxWarp prst="textNoShape">
              <a:avLst/>
            </a:prstTxWarp>
          </a:bodyPr>
          <a:lstStyle>
            <a:lvl1pPr defTabSz="910339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714" y="8627774"/>
            <a:ext cx="2971112" cy="45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7" tIns="45539" rIns="91077" bIns="45539" numCol="1" anchor="b" anchorCtr="0" compatLnSpc="1">
            <a:prstTxWarp prst="textNoShape">
              <a:avLst/>
            </a:prstTxWarp>
          </a:bodyPr>
          <a:lstStyle>
            <a:lvl1pPr algn="r" defTabSz="910339" eaLnBrk="1" hangingPunct="1">
              <a:defRPr sz="1200"/>
            </a:lvl1pPr>
          </a:lstStyle>
          <a:p>
            <a:fld id="{379199DF-4CB5-4A85-B9B4-9515668DD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41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E558C-161F-41C1-ADB9-E685FB499711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D5814-FEBD-43FF-9B86-1C6772F6D4DA}" type="slidenum">
              <a:rPr lang="en-US"/>
              <a:pPr/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C150F-77F4-457D-A07F-FFCCE80C9D2E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B10D4-2258-4905-B592-FBBDE0BB1596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1DC67-0913-4964-A024-723A2CAE525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1DC67-0913-4964-A024-723A2CAE525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1DC67-0913-4964-A024-723A2CAE525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95FAB-D70C-4900-91EB-F3E388B6EAD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25AF0-212A-4545-900B-0063B3B6AAC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330D6-435F-48ED-96B5-7E057128B52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C6A4E-6793-465E-B94F-DE2980C511D6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42C728-C1F4-4B42-BAD8-65CA3BF2CF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5F14-D874-43A4-820B-81C3945D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FF3C-359D-4AAF-9061-0A852A8E8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E6C315-C5F8-483F-99E5-82CC499174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71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81BD-C05E-415D-9130-E884CFAD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830F2B-AC90-4B47-9C8A-92EADCDC3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F69-A91B-4F1D-8DF1-918F3E77B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5249-BB51-4ADA-9039-BA7212304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97F-8272-4AD6-AC17-06A118DCC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A3D-F6EA-4F87-993F-6F80AE12C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957-0519-4B64-818D-83CB8DF3E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769441-67E1-4AB5-9056-E38DB50AB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07A3AC-5B8F-4B18-A5F9-E8AE3E102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Ft4VbRZ5u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facilitated_diffusion_work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495855/student_view0/chapter2/animation__how_the_sodium_potassium_pump_works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wEgqrq51zY&amp;NR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24100" y="3200400"/>
            <a:ext cx="449580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Diffusion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Osmosis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Solution Tonicity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Active Transport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Cell Transport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Osmotic Pressure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534400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b"/>
            </a:pPr>
            <a:r>
              <a:rPr lang="en-US" sz="4400" b="0" dirty="0"/>
              <a:t>For organisms to survive, they must have a way to balance intake and loss of water.</a:t>
            </a:r>
          </a:p>
          <a:p>
            <a:pPr>
              <a:buFont typeface="Wingdings 2" pitchFamily="18" charset="2"/>
              <a:buChar char="b"/>
            </a:pPr>
            <a:r>
              <a:rPr lang="en-US" sz="4400" b="0" dirty="0"/>
              <a:t>Osmosis exerts pressure (osmotic pressure) on the hypertonic side of the membrane</a:t>
            </a:r>
            <a:r>
              <a:rPr lang="en-US" sz="4400" b="0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Tonicity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5715000" y="5867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Hypotonic, Isotonic and Hypertonic video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The osmotic pressure or tension of a solution, as in the cells would swell or shrink depending on the tonicity of the environment.</a:t>
            </a:r>
            <a:endParaRPr lang="en-US" sz="2800" dirty="0"/>
          </a:p>
        </p:txBody>
      </p:sp>
      <p:pic>
        <p:nvPicPr>
          <p:cNvPr id="30722" name="Picture 2" descr="File:Osmotic pressure on blood cells diagra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5557936" cy="291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Hypertonic Solutions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762000"/>
          </a:xfrm>
        </p:spPr>
        <p:txBody>
          <a:bodyPr/>
          <a:lstStyle/>
          <a:p>
            <a:pPr algn="ctr"/>
            <a:r>
              <a:rPr lang="en-US" sz="3200" dirty="0" smtClean="0"/>
              <a:t>Contain a higher concentration of solutes (dissolved substances) than the cell.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8001000" cy="12573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  Water moves out of the cell causing it to shrivel.</a:t>
            </a:r>
            <a:endParaRPr lang="en-US" sz="3200" dirty="0"/>
          </a:p>
        </p:txBody>
      </p:sp>
      <p:pic>
        <p:nvPicPr>
          <p:cNvPr id="9" name="Picture 5" descr="07_13WaterBalan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7" t="21362" r="797" b="12999"/>
          <a:stretch>
            <a:fillRect/>
          </a:stretch>
        </p:blipFill>
        <p:spPr>
          <a:xfrm>
            <a:off x="609600" y="4191000"/>
            <a:ext cx="2286000" cy="1981200"/>
          </a:xfrm>
          <a:prstGeom prst="rect">
            <a:avLst/>
          </a:prstGeom>
          <a:noFill/>
          <a:ln w="12700" cap="sq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6" name="Picture 2" descr="http://media.cinchlearning.com/cinchmath/resources/cinchscience/glencoe_science_2012_texas/biology/lesson_7.4/slides/bio_07.04.01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94" t="63190" r="21094" b="7784"/>
          <a:stretch>
            <a:fillRect/>
          </a:stretch>
        </p:blipFill>
        <p:spPr bwMode="auto">
          <a:xfrm>
            <a:off x="4800600" y="4114800"/>
            <a:ext cx="4191000" cy="24184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609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Animal Cell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6096000"/>
            <a:ext cx="36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Plant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Isotonic Solutions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762000"/>
          </a:xfrm>
        </p:spPr>
        <p:txBody>
          <a:bodyPr/>
          <a:lstStyle/>
          <a:p>
            <a:pPr algn="ctr"/>
            <a:r>
              <a:rPr lang="en-US" sz="3200" dirty="0" smtClean="0"/>
              <a:t>Contain the same concentration of solutes (dissolved substances) as the cell.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8001000" cy="12573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  Water moves freely in and out of the cell maintaining equilibrium.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Animal Cell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6096000"/>
            <a:ext cx="36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Plant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CEll</a:t>
            </a:r>
            <a:endParaRPr lang="en-US" sz="3200" dirty="0"/>
          </a:p>
        </p:txBody>
      </p:sp>
      <p:pic>
        <p:nvPicPr>
          <p:cNvPr id="10" name="Picture 5" descr="07_13WaterBalan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8642" r="27451" b="19213"/>
          <a:stretch>
            <a:fillRect/>
          </a:stretch>
        </p:blipFill>
        <p:spPr>
          <a:xfrm>
            <a:off x="609600" y="3886200"/>
            <a:ext cx="2514600" cy="2186609"/>
          </a:xfrm>
          <a:prstGeom prst="rect">
            <a:avLst/>
          </a:prstGeom>
          <a:noFill/>
          <a:ln w="12700" cap="sq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4" name="Picture 2" descr="http://media.cinchlearning.com/cinchmath/resources/cinchscience/glencoe_science_2012_texas/biology/lesson_7.4/slides/bio_07.04.009.png"/>
          <p:cNvPicPr>
            <a:picLocks noChangeAspect="1" noChangeArrowheads="1"/>
          </p:cNvPicPr>
          <p:nvPr/>
        </p:nvPicPr>
        <p:blipFill>
          <a:blip r:embed="rId3" cstate="print"/>
          <a:srcRect l="50781" t="63473" r="27344" b="12057"/>
          <a:stretch>
            <a:fillRect/>
          </a:stretch>
        </p:blipFill>
        <p:spPr bwMode="auto">
          <a:xfrm>
            <a:off x="5410200" y="3962399"/>
            <a:ext cx="28194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Hypotonic Solutions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762000"/>
          </a:xfrm>
        </p:spPr>
        <p:txBody>
          <a:bodyPr/>
          <a:lstStyle/>
          <a:p>
            <a:pPr algn="ctr"/>
            <a:r>
              <a:rPr lang="en-US" sz="3200" dirty="0" smtClean="0"/>
              <a:t>Contain a lower concentration of solutes (dissolved substances) than the cell.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8001000" cy="12573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  Water moves into the cell causing it to swell and possibly burst.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Animal Cell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6096000"/>
            <a:ext cx="36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Plant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CEll</a:t>
            </a:r>
            <a:endParaRPr lang="en-US" sz="3200" dirty="0"/>
          </a:p>
        </p:txBody>
      </p:sp>
      <p:pic>
        <p:nvPicPr>
          <p:cNvPr id="9" name="Picture 5" descr="07_13WaterBalan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0" t="6214" r="52941" b="6784"/>
          <a:stretch>
            <a:fillRect/>
          </a:stretch>
        </p:blipFill>
        <p:spPr>
          <a:xfrm>
            <a:off x="990600" y="3886200"/>
            <a:ext cx="1752600" cy="2133600"/>
          </a:xfrm>
          <a:prstGeom prst="rect">
            <a:avLst/>
          </a:prstGeom>
          <a:noFill/>
          <a:ln w="12700" cap="sq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8" name="Picture 2" descr="http://media.cinchlearning.com/cinchmath/resources/cinchscience/glencoe_science_2012_texas/biology/lesson_7.4/slides/bio_07.04.009.png"/>
          <p:cNvPicPr>
            <a:picLocks noChangeAspect="1" noChangeArrowheads="1"/>
          </p:cNvPicPr>
          <p:nvPr/>
        </p:nvPicPr>
        <p:blipFill>
          <a:blip r:embed="rId3" cstate="print"/>
          <a:srcRect l="50000" t="63473" r="26563" b="12575"/>
          <a:stretch>
            <a:fillRect/>
          </a:stretch>
        </p:blipFill>
        <p:spPr bwMode="auto">
          <a:xfrm>
            <a:off x="5410200" y="3962400"/>
            <a:ext cx="30861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Facilitated Diffusion</a:t>
            </a:r>
            <a:br>
              <a:rPr lang="en-US" sz="5400" b="1" dirty="0" smtClean="0"/>
            </a:br>
            <a:r>
              <a:rPr lang="en-US" sz="3600" b="1" dirty="0" smtClean="0"/>
              <a:t>(Passive Transport)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The movement of particles across the cell membrane with the aid of transport proteins (protein channels).</a:t>
            </a:r>
          </a:p>
          <a:p>
            <a:pPr algn="ctr">
              <a:buFont typeface="Wingdings 2" pitchFamily="18" charset="2"/>
              <a:buChar char=""/>
            </a:pPr>
            <a:r>
              <a:rPr lang="en-US" sz="3200" b="1" dirty="0" smtClean="0">
                <a:solidFill>
                  <a:srgbClr val="CC66FF"/>
                </a:solidFill>
              </a:rPr>
              <a:t> </a:t>
            </a:r>
            <a:r>
              <a:rPr lang="en-US" sz="3200" b="1" dirty="0" smtClean="0">
                <a:solidFill>
                  <a:schemeClr val="accent3"/>
                </a:solidFill>
              </a:rPr>
              <a:t>does not require energy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pic>
        <p:nvPicPr>
          <p:cNvPr id="51202" name="Picture 2" descr="http://media.cinchlearning.com/cinchmath/resources/cinchscience/glencoe_science_2012_texas/biology/lesson_7.4/slides/bio_07.04.00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0299" r="14844" b="8982"/>
          <a:stretch>
            <a:fillRect/>
          </a:stretch>
        </p:blipFill>
        <p:spPr bwMode="auto">
          <a:xfrm>
            <a:off x="537883" y="3810000"/>
            <a:ext cx="806823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Facilitated Diffusion</a:t>
            </a:r>
            <a:br>
              <a:rPr lang="en-US" sz="5400" b="1" dirty="0" smtClean="0"/>
            </a:br>
            <a:r>
              <a:rPr lang="en-US" sz="3600" b="1" dirty="0" smtClean="0"/>
              <a:t>(Passive Transport)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-152400" y="2438400"/>
            <a:ext cx="3429000" cy="3124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Example: Red blood cells have a channel that allows glucose to pass through it in either direction</a:t>
            </a:r>
          </a:p>
          <a:p>
            <a:pPr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86200" cy="506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57400" y="1676400"/>
            <a:ext cx="22701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High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Concentration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22701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Low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Concentration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10999" y="3581400"/>
            <a:ext cx="17251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Cell</a:t>
            </a:r>
          </a:p>
          <a:p>
            <a:pPr algn="ctr"/>
            <a:r>
              <a:rPr lang="en-US" sz="2400" b="1" dirty="0"/>
              <a:t>Membrane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15200" y="1219200"/>
            <a:ext cx="1672253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Glucose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</a:rPr>
              <a:t>olecules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745860" y="5562600"/>
            <a:ext cx="1398140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Protein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</a:rPr>
              <a:t>hannel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19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Facilitated Diffusion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67" r="535"/>
          <a:stretch>
            <a:fillRect/>
          </a:stretch>
        </p:blipFill>
        <p:spPr bwMode="auto">
          <a:xfrm>
            <a:off x="0" y="1447800"/>
            <a:ext cx="401062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Active Transport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447800"/>
            <a:ext cx="57150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0" dirty="0" smtClean="0"/>
              <a:t>  </a:t>
            </a:r>
            <a:r>
              <a:rPr lang="en-US" sz="4000" b="1" dirty="0" smtClean="0">
                <a:solidFill>
                  <a:schemeClr val="accent1"/>
                </a:solidFill>
              </a:rPr>
              <a:t>Cells </a:t>
            </a:r>
            <a:r>
              <a:rPr lang="en-US" sz="4000" b="1" dirty="0">
                <a:solidFill>
                  <a:schemeClr val="accent1"/>
                </a:solidFill>
              </a:rPr>
              <a:t>sometimes need to move materials against </a:t>
            </a:r>
            <a:r>
              <a:rPr lang="en-US" sz="4000" b="1" dirty="0" smtClean="0">
                <a:solidFill>
                  <a:schemeClr val="accent1"/>
                </a:solidFill>
              </a:rPr>
              <a:t>concentration.</a:t>
            </a:r>
            <a:endParaRPr lang="en-US" sz="40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Char char="b"/>
            </a:pPr>
            <a:r>
              <a:rPr lang="en-US" sz="4000" b="1" dirty="0" smtClean="0">
                <a:solidFill>
                  <a:schemeClr val="accent3"/>
                </a:solidFill>
              </a:rPr>
              <a:t>Requires energy</a:t>
            </a:r>
          </a:p>
          <a:p>
            <a:pPr>
              <a:lnSpc>
                <a:spcPct val="90000"/>
              </a:lnSpc>
              <a:buFont typeface="Wingdings 2" pitchFamily="18" charset="2"/>
              <a:buChar char="b"/>
            </a:pPr>
            <a:r>
              <a:rPr lang="en-US" sz="4000" b="1" dirty="0" smtClean="0">
                <a:solidFill>
                  <a:schemeClr val="accent3"/>
                </a:solidFill>
              </a:rPr>
              <a:t>And the help of a membrane protein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5791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Sodium(Na+) Potassium(K+) Pump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eb.ics.purdue.edu/~smills/ANSC230/Digestive%20Physiology/Images/Absorption/membrane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0076"/>
            <a:ext cx="8229600" cy="58881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Summary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352800" y="5638800"/>
            <a:ext cx="4671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Requires Energy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590800"/>
            <a:ext cx="46718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 Not </a:t>
            </a:r>
          </a:p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require Energy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Endocytosis</a:t>
            </a:r>
            <a:endParaRPr lang="en-US" sz="4800" b="1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143000"/>
            <a:ext cx="6324600" cy="5334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b="0" dirty="0"/>
              <a:t>Large molecules and even solid clumps of materials may be transported </a:t>
            </a:r>
            <a:r>
              <a:rPr lang="en-US" sz="3200" b="0" dirty="0" smtClean="0"/>
              <a:t>into the cell by the folding in of </a:t>
            </a:r>
            <a:r>
              <a:rPr lang="en-US" sz="3200" b="0" dirty="0"/>
              <a:t>the cell </a:t>
            </a:r>
            <a:r>
              <a:rPr lang="en-US" sz="3200" b="0" dirty="0" smtClean="0"/>
              <a:t>membrane.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err="1" smtClean="0"/>
              <a:t>Phagocytosis</a:t>
            </a:r>
            <a:r>
              <a:rPr lang="en-US" sz="2800" dirty="0" smtClean="0"/>
              <a:t>	</a:t>
            </a:r>
          </a:p>
          <a:p>
            <a:pPr lvl="3">
              <a:buFont typeface="Courier New" pitchFamily="49" charset="0"/>
              <a:buChar char="o"/>
            </a:pPr>
            <a:r>
              <a:rPr lang="en-US" sz="3200" dirty="0" smtClean="0"/>
              <a:t>The taking in of food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err="1" smtClean="0"/>
              <a:t>Pinocytosis</a:t>
            </a:r>
            <a:endParaRPr lang="en-US" sz="3200" dirty="0" smtClean="0"/>
          </a:p>
          <a:p>
            <a:pPr lvl="3">
              <a:buFont typeface="Courier New" pitchFamily="49" charset="0"/>
              <a:buChar char="o"/>
            </a:pPr>
            <a:r>
              <a:rPr lang="en-US" sz="3200" dirty="0" smtClean="0"/>
              <a:t>The taking in of liquids</a:t>
            </a:r>
            <a:endParaRPr lang="en-US" sz="3200" dirty="0"/>
          </a:p>
          <a:p>
            <a:pPr lvl="3"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3784"/>
            <a:ext cx="1828800" cy="331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438400" cy="251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685800" y="609600"/>
            <a:ext cx="7834313" cy="3422650"/>
            <a:chOff x="268" y="1124"/>
            <a:chExt cx="4935" cy="2156"/>
          </a:xfrm>
        </p:grpSpPr>
        <p:pic>
          <p:nvPicPr>
            <p:cNvPr id="19461" name="Picture 5" descr="sb4834a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34" y="1124"/>
              <a:ext cx="65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Outside</a:t>
              </a:r>
            </a:p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of cell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58" y="2732"/>
              <a:ext cx="9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Inside</a:t>
              </a:r>
            </a:p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of cell</a:t>
              </a:r>
            </a:p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(cytoplasm)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68" y="1997"/>
              <a:ext cx="76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Cell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membrane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2826" y="1763"/>
              <a:ext cx="62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Proteins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598" y="2899"/>
              <a:ext cx="59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Protein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channel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3832" y="2983"/>
              <a:ext cx="87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Lipid </a:t>
              </a:r>
              <a:r>
                <a:rPr lang="en-US" sz="1600" b="1" dirty="0" err="1">
                  <a:solidFill>
                    <a:srgbClr val="000000"/>
                  </a:solidFill>
                </a:rPr>
                <a:t>bilayer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4248" y="1561"/>
              <a:ext cx="94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Carbohydrate</a:t>
              </a:r>
            </a:p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chains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9469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609600" y="4114800"/>
            <a:ext cx="8229600" cy="21717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4800" dirty="0" err="1" smtClean="0">
                <a:solidFill>
                  <a:srgbClr val="7030A0"/>
                </a:solidFill>
              </a:rPr>
              <a:t>Phospho</a:t>
            </a:r>
            <a:r>
              <a:rPr lang="en-US" sz="4800" u="sng" dirty="0" err="1" smtClean="0">
                <a:solidFill>
                  <a:srgbClr val="7030A0"/>
                </a:solidFill>
              </a:rPr>
              <a:t>lipid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>
                <a:solidFill>
                  <a:srgbClr val="7030A0"/>
                </a:solidFill>
              </a:rPr>
              <a:t>Bilayer</a:t>
            </a:r>
          </a:p>
          <a:p>
            <a:pPr lvl="1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3200" dirty="0"/>
              <a:t>Embedded proteins </a:t>
            </a:r>
            <a:r>
              <a:rPr lang="en-US" sz="3200" dirty="0" smtClean="0"/>
              <a:t>form channels </a:t>
            </a:r>
            <a:r>
              <a:rPr lang="en-US" sz="3200" dirty="0"/>
              <a:t>and </a:t>
            </a:r>
            <a:r>
              <a:rPr lang="en-US" sz="3200" dirty="0" smtClean="0"/>
              <a:t>pumps</a:t>
            </a:r>
            <a:endParaRPr lang="en-US" sz="3200" dirty="0"/>
          </a:p>
          <a:p>
            <a:pPr lvl="1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3200" dirty="0"/>
              <a:t>Attached carbohydrates </a:t>
            </a:r>
            <a:r>
              <a:rPr lang="en-US" sz="3200" dirty="0" smtClean="0"/>
              <a:t>act </a:t>
            </a:r>
            <a:r>
              <a:rPr lang="en-US" sz="3200" dirty="0" smtClean="0"/>
              <a:t>as chemical </a:t>
            </a:r>
            <a:r>
              <a:rPr lang="en-US" sz="3200" dirty="0"/>
              <a:t>ID </a:t>
            </a:r>
            <a:r>
              <a:rPr lang="en-US" sz="3200" dirty="0" smtClean="0"/>
              <a:t>cards identifying the cell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28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Mosaic of Molecules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Exocytosis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2960" y="121920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  </a:t>
            </a:r>
            <a:r>
              <a:rPr lang="en-US" sz="4000" dirty="0" smtClean="0">
                <a:solidFill>
                  <a:schemeClr val="accent1"/>
                </a:solidFill>
              </a:rPr>
              <a:t>The </a:t>
            </a:r>
            <a:r>
              <a:rPr lang="en-US" sz="4000" dirty="0">
                <a:solidFill>
                  <a:schemeClr val="accent1"/>
                </a:solidFill>
              </a:rPr>
              <a:t>release of </a:t>
            </a:r>
            <a:r>
              <a:rPr lang="en-US" sz="4000" dirty="0" smtClean="0">
                <a:solidFill>
                  <a:schemeClr val="accent1"/>
                </a:solidFill>
              </a:rPr>
              <a:t>large amounts of </a:t>
            </a:r>
            <a:r>
              <a:rPr lang="en-US" sz="4000" dirty="0">
                <a:solidFill>
                  <a:schemeClr val="accent1"/>
                </a:solidFill>
              </a:rPr>
              <a:t>materials from the cell</a:t>
            </a:r>
            <a:r>
              <a:rPr lang="en-US" sz="4000" dirty="0" smtClean="0">
                <a:solidFill>
                  <a:schemeClr val="accent1"/>
                </a:solidFill>
              </a:rPr>
              <a:t>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743200"/>
            <a:ext cx="6324600" cy="340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Cell Membrane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58200" cy="38100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5200" b="0" dirty="0"/>
              <a:t>Regulates what enters and exits the </a:t>
            </a:r>
            <a:r>
              <a:rPr lang="en-US" sz="5200" b="0" dirty="0" smtClean="0"/>
              <a:t>cell</a:t>
            </a:r>
          </a:p>
          <a:p>
            <a:pPr lvl="1">
              <a:buFont typeface="Courier New" pitchFamily="49" charset="0"/>
              <a:buChar char="o"/>
            </a:pPr>
            <a:r>
              <a:rPr lang="en-US" sz="4800" dirty="0" smtClean="0">
                <a:solidFill>
                  <a:schemeClr val="accent3"/>
                </a:solidFill>
              </a:rPr>
              <a:t> Selectively Permeable</a:t>
            </a:r>
            <a:endParaRPr lang="en-US" sz="4800" b="0" dirty="0">
              <a:solidFill>
                <a:schemeClr val="accent3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5200" b="0" dirty="0"/>
              <a:t>Provides protection and support</a:t>
            </a:r>
          </a:p>
          <a:p>
            <a:pPr>
              <a:buFont typeface="Courier New" pitchFamily="49" charset="0"/>
              <a:buChar char="o"/>
            </a:pPr>
            <a:r>
              <a:rPr lang="en-US" sz="5200" b="0" dirty="0" smtClean="0"/>
              <a:t>Lipid Bilayer</a:t>
            </a:r>
          </a:p>
          <a:p>
            <a:pPr lvl="2">
              <a:buFont typeface="Courier New" pitchFamily="49" charset="0"/>
              <a:buChar char="o"/>
            </a:pPr>
            <a:r>
              <a:rPr lang="en-US" sz="5200" dirty="0" smtClean="0"/>
              <a:t>2 Flexible Layers</a:t>
            </a:r>
          </a:p>
          <a:p>
            <a:pPr lvl="2">
              <a:buFont typeface="Courier New" pitchFamily="49" charset="0"/>
              <a:buChar char="o"/>
            </a:pPr>
            <a:r>
              <a:rPr lang="en-US" sz="5200" dirty="0" smtClean="0"/>
              <a:t>Forms a strong barrier between the cell and its surroundings</a:t>
            </a:r>
          </a:p>
          <a:p>
            <a:pPr marL="0" inden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3"/>
              </a:rPr>
              <a:t>Cell Membrane Video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Phospholipid Structure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51054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polar Phosphate group is </a:t>
            </a:r>
            <a:r>
              <a:rPr lang="en-US" sz="4000" b="1" dirty="0" smtClean="0">
                <a:solidFill>
                  <a:schemeClr val="accent3"/>
                </a:solidFill>
              </a:rPr>
              <a:t>Hydrophilic</a:t>
            </a:r>
          </a:p>
          <a:p>
            <a:pPr lvl="1"/>
            <a:r>
              <a:rPr lang="en-US" sz="4000" dirty="0" smtClean="0"/>
              <a:t>Water loving</a:t>
            </a:r>
          </a:p>
          <a:p>
            <a:r>
              <a:rPr lang="en-US" sz="4000" dirty="0" smtClean="0"/>
              <a:t>The non polar fatty acid tails are </a:t>
            </a:r>
            <a:r>
              <a:rPr lang="en-US" sz="4000" b="1" dirty="0" smtClean="0">
                <a:solidFill>
                  <a:schemeClr val="accent3"/>
                </a:solidFill>
              </a:rPr>
              <a:t>Hydrophobic</a:t>
            </a:r>
            <a:r>
              <a:rPr lang="en-US" sz="4000" dirty="0" smtClean="0"/>
              <a:t>.</a:t>
            </a:r>
          </a:p>
          <a:p>
            <a:pPr lvl="1"/>
            <a:r>
              <a:rPr lang="en-US" sz="4000" dirty="0" smtClean="0"/>
              <a:t>Does not like water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55" y="1752600"/>
            <a:ext cx="387035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Selectively Permeable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Only allows certain molecules to pass through it.</a:t>
            </a:r>
            <a:endParaRPr lang="en-US" sz="4000" dirty="0"/>
          </a:p>
        </p:txBody>
      </p:sp>
      <p:pic>
        <p:nvPicPr>
          <p:cNvPr id="2050" name="Picture 2" descr="http://isite.lps.org/sputnam/Biology/U3Cell/osmosi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705600" cy="4108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Diffusion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5867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  Movement of particles from </a:t>
            </a:r>
            <a:r>
              <a:rPr lang="en-US" sz="3600" b="1" dirty="0"/>
              <a:t>an area of </a:t>
            </a:r>
            <a:r>
              <a:rPr lang="en-US" sz="3600" b="1" dirty="0">
                <a:solidFill>
                  <a:schemeClr val="accent3"/>
                </a:solidFill>
              </a:rPr>
              <a:t>high concentration </a:t>
            </a:r>
            <a:r>
              <a:rPr lang="en-US" sz="3600" b="1" dirty="0"/>
              <a:t>to an area of </a:t>
            </a:r>
            <a:r>
              <a:rPr lang="en-US" sz="3600" b="1" dirty="0" smtClean="0">
                <a:solidFill>
                  <a:schemeClr val="accent3"/>
                </a:solidFill>
              </a:rPr>
              <a:t>low concentration </a:t>
            </a:r>
            <a:r>
              <a:rPr lang="en-US" sz="3600" b="1" dirty="0" smtClean="0"/>
              <a:t>without the use of energy.</a:t>
            </a:r>
          </a:p>
          <a:p>
            <a:pPr>
              <a:buNone/>
            </a:pPr>
            <a:endParaRPr lang="en-US" sz="3600" b="1" dirty="0" smtClean="0"/>
          </a:p>
          <a:p>
            <a:pPr>
              <a:buFont typeface="Wingdings 2" pitchFamily="18" charset="2"/>
              <a:buChar char="b"/>
            </a:pPr>
            <a:r>
              <a:rPr lang="en-US" sz="3600" b="1" dirty="0" smtClean="0"/>
              <a:t> particles move with the concentration gradient.</a:t>
            </a:r>
          </a:p>
        </p:txBody>
      </p:sp>
      <p:pic>
        <p:nvPicPr>
          <p:cNvPr id="34818" name="Picture 2" descr="http://www.biologycorner.com/resources/diffusion-animate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0"/>
            <a:ext cx="2057400" cy="1962261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6553200" y="304800"/>
            <a:ext cx="2743200" cy="990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Concentration</a:t>
            </a:r>
            <a:endParaRPr lang="en-US" b="1" dirty="0"/>
          </a:p>
        </p:txBody>
      </p:sp>
      <p:sp>
        <p:nvSpPr>
          <p:cNvPr id="7" name="Cloud 6"/>
          <p:cNvSpPr/>
          <p:nvPr/>
        </p:nvSpPr>
        <p:spPr>
          <a:xfrm>
            <a:off x="6477000" y="5486400"/>
            <a:ext cx="2819400" cy="990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Low</a:t>
            </a:r>
          </a:p>
          <a:p>
            <a:pPr algn="ctr"/>
            <a:r>
              <a:rPr lang="en-US" b="1" dirty="0" smtClean="0"/>
              <a:t>Concentration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>
            <a:off x="5943600" y="304800"/>
            <a:ext cx="1219200" cy="6553200"/>
          </a:xfrm>
          <a:prstGeom prst="downArrow">
            <a:avLst/>
          </a:prstGeom>
          <a:solidFill>
            <a:srgbClr val="FF9900"/>
          </a:solidFill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  <a:p>
            <a:pPr algn="ctr"/>
            <a:endParaRPr lang="en-US" b="1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endParaRPr lang="en-US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467600" y="1524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153400" y="1828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01000" y="1371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534400" y="1600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458200" y="2286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162800" y="1905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010400" y="1371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382000" y="1066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686800" y="685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86600" y="381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229600" y="381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20000" y="5257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934200" y="6324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10400" y="5486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610600" y="5410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077200" y="6324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2971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Movement of particles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686800" y="2667000"/>
            <a:ext cx="0" cy="2438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29600" y="3886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Diffusion</a:t>
            </a:r>
          </a:p>
        </p:txBody>
      </p:sp>
      <p:pic>
        <p:nvPicPr>
          <p:cNvPr id="34818" name="Picture 2" descr="http://www.biologycorner.com/resources/diffusion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057400" cy="1962261"/>
          </a:xfrm>
          <a:prstGeom prst="rect">
            <a:avLst/>
          </a:prstGeom>
          <a:noFill/>
        </p:spPr>
      </p:pic>
      <p:pic>
        <p:nvPicPr>
          <p:cNvPr id="2050" name="Picture 2" descr="http://media.cinchlearning.com/cinchmath/resources/cinchscience/glencoe_science_2012_texas/biology/lesson_7.4/slides/bio_07.04.004.png"/>
          <p:cNvPicPr>
            <a:picLocks noChangeAspect="1" noChangeArrowheads="1"/>
          </p:cNvPicPr>
          <p:nvPr/>
        </p:nvPicPr>
        <p:blipFill>
          <a:blip r:embed="rId4" cstate="print"/>
          <a:srcRect l="6250" t="39521" r="3125" b="2994"/>
          <a:stretch>
            <a:fillRect/>
          </a:stretch>
        </p:blipFill>
        <p:spPr bwMode="auto">
          <a:xfrm>
            <a:off x="152400" y="2667000"/>
            <a:ext cx="8839200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the particles are even </a:t>
            </a:r>
          </a:p>
          <a:p>
            <a:r>
              <a:rPr lang="en-US" sz="3200" dirty="0" smtClean="0"/>
              <a:t>throughout a space - it has reached									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EQUILIBRIUM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" y="0"/>
            <a:ext cx="89458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Diffusion Through Cell Boundaries</a:t>
            </a:r>
            <a:endParaRPr lang="en-US" sz="4400" b="1" dirty="0"/>
          </a:p>
        </p:txBody>
      </p:sp>
      <p:pic>
        <p:nvPicPr>
          <p:cNvPr id="4098" name="Picture 2" descr="http://dickinsonn.ism-online.org/files/2009/11/626px-Scheme_simple_diffusion_in_cell_membrane-en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882951" cy="502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132637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Osmosis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2960" y="106680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The</a:t>
            </a:r>
            <a:r>
              <a:rPr lang="en-US" sz="4000" b="1" dirty="0" smtClean="0"/>
              <a:t> </a:t>
            </a:r>
            <a:r>
              <a:rPr lang="en-US" sz="4000" b="1" dirty="0">
                <a:solidFill>
                  <a:schemeClr val="accent3"/>
                </a:solidFill>
              </a:rPr>
              <a:t>diffusion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1"/>
                </a:solidFill>
              </a:rPr>
              <a:t>of water through a selectively permeable membrane.</a:t>
            </a:r>
          </a:p>
          <a:p>
            <a:pPr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76454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3823</TotalTime>
  <Words>495</Words>
  <Application>Microsoft Office PowerPoint</Application>
  <PresentationFormat>On-screen Show (4:3)</PresentationFormat>
  <Paragraphs>138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Cell Transport</vt:lpstr>
      <vt:lpstr>Slide 2</vt:lpstr>
      <vt:lpstr>Cell Membrane</vt:lpstr>
      <vt:lpstr>Phospholipid Structure</vt:lpstr>
      <vt:lpstr>Selectively Permeable</vt:lpstr>
      <vt:lpstr>Diffusion</vt:lpstr>
      <vt:lpstr>Diffusion</vt:lpstr>
      <vt:lpstr>Diffusion Through Cell Boundaries</vt:lpstr>
      <vt:lpstr>Osmosis</vt:lpstr>
      <vt:lpstr>Osmotic Pressure</vt:lpstr>
      <vt:lpstr>Tonicity</vt:lpstr>
      <vt:lpstr>Hypertonic Solutions</vt:lpstr>
      <vt:lpstr>Isotonic Solutions</vt:lpstr>
      <vt:lpstr>Hypotonic Solutions</vt:lpstr>
      <vt:lpstr>Facilitated Diffusion (Passive Transport)</vt:lpstr>
      <vt:lpstr>Facilitated Diffusion (Passive Transport)</vt:lpstr>
      <vt:lpstr>Active Transport</vt:lpstr>
      <vt:lpstr>Summary</vt:lpstr>
      <vt:lpstr>Endocytosis</vt:lpstr>
      <vt:lpstr>Exocytosis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28, 2006</dc:title>
  <dc:creator>Emily Young</dc:creator>
  <cp:lastModifiedBy>Internal User</cp:lastModifiedBy>
  <cp:revision>186</cp:revision>
  <dcterms:created xsi:type="dcterms:W3CDTF">2006-11-27T20:04:58Z</dcterms:created>
  <dcterms:modified xsi:type="dcterms:W3CDTF">2013-10-16T16:01:51Z</dcterms:modified>
</cp:coreProperties>
</file>