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2FF37BF-971A-4898-ACF0-5D13E8C46E6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59E2B8A-C964-4FDF-B08C-516FDFE32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7BF-971A-4898-ACF0-5D13E8C46E6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B8A-C964-4FDF-B08C-516FDFE32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7BF-971A-4898-ACF0-5D13E8C46E6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B8A-C964-4FDF-B08C-516FDFE32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7BF-971A-4898-ACF0-5D13E8C46E6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B8A-C964-4FDF-B08C-516FDFE32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2FF37BF-971A-4898-ACF0-5D13E8C46E6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59E2B8A-C964-4FDF-B08C-516FDFE32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7BF-971A-4898-ACF0-5D13E8C46E6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B8A-C964-4FDF-B08C-516FDFE32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7BF-971A-4898-ACF0-5D13E8C46E6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B8A-C964-4FDF-B08C-516FDFE32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7BF-971A-4898-ACF0-5D13E8C46E6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B8A-C964-4FDF-B08C-516FDFE32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7BF-971A-4898-ACF0-5D13E8C46E6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B8A-C964-4FDF-B08C-516FDFE32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7BF-971A-4898-ACF0-5D13E8C46E6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B8A-C964-4FDF-B08C-516FDFE32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7BF-971A-4898-ACF0-5D13E8C46E6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B8A-C964-4FDF-B08C-516FDFE32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FF37BF-971A-4898-ACF0-5D13E8C46E6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9E2B8A-C964-4FDF-B08C-516FDFE32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Cell Cycle Notes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pic>
        <p:nvPicPr>
          <p:cNvPr id="48130" name="Picture 2" descr="http://www.phschool.com/atschool/science_activity_library/the_cell_cycle/cell_cycle_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3810000" cy="3450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8000" b="1" dirty="0" smtClean="0"/>
              <a:t>M Phase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8382000" cy="4937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Includes Mitosis as well as </a:t>
            </a:r>
            <a:r>
              <a:rPr lang="en-US" sz="7200" dirty="0" err="1" smtClean="0"/>
              <a:t>Cytokinesis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Mitosis</a:t>
            </a:r>
            <a:endParaRPr lang="en-US" sz="7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8305800" cy="685800"/>
          </a:xfrm>
        </p:spPr>
        <p:txBody>
          <a:bodyPr/>
          <a:lstStyle/>
          <a:p>
            <a:pPr lvl="0" algn="ctr"/>
            <a:r>
              <a:rPr lang="en-US" sz="4400" dirty="0" smtClean="0"/>
              <a:t>Prophase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3600" dirty="0" smtClean="0"/>
              <a:t>Chromosome coil more tightly becoming visible</a:t>
            </a:r>
          </a:p>
          <a:p>
            <a:pPr lvl="1"/>
            <a:r>
              <a:rPr lang="en-US" sz="3600" dirty="0" err="1" smtClean="0"/>
              <a:t>Centrioles</a:t>
            </a:r>
            <a:r>
              <a:rPr lang="en-US" sz="3600" dirty="0" smtClean="0"/>
              <a:t> move to poles of the cell </a:t>
            </a:r>
          </a:p>
          <a:p>
            <a:pPr lvl="1"/>
            <a:r>
              <a:rPr lang="en-US" sz="3600" dirty="0" smtClean="0"/>
              <a:t>Nucleolus disappears </a:t>
            </a:r>
          </a:p>
          <a:p>
            <a:pPr lvl="1"/>
            <a:r>
              <a:rPr lang="en-US" sz="3600" dirty="0" smtClean="0"/>
              <a:t>Nuclear envelope breaks down.</a:t>
            </a:r>
          </a:p>
          <a:p>
            <a:endParaRPr lang="en-US" dirty="0"/>
          </a:p>
        </p:txBody>
      </p:sp>
      <p:pic>
        <p:nvPicPr>
          <p:cNvPr id="57346" name="Picture 2" descr="http://t0.gstatic.com/images?q=tbn:ANd9GcRrZ4w6f7RTFA2JGCsmPI_NSmYnRytpt3GeG7Odini2z7wj8cPk:botit.botany.wisc.edu/botany_130/Mitosis/images/propha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752600"/>
            <a:ext cx="4495800" cy="2549633"/>
          </a:xfrm>
          <a:prstGeom prst="rect">
            <a:avLst/>
          </a:prstGeom>
          <a:noFill/>
        </p:spPr>
      </p:pic>
      <p:pic>
        <p:nvPicPr>
          <p:cNvPr id="57348" name="Picture 4" descr="http://t2.gstatic.com/images?q=tbn:ANd9GcQiovs9U9d34KCsqvOBbNvdycrh7M85aH31XQkCofkl738c2BR7GQ:img.sparknotes.com/figures/D/d756b5b73abe2974f3521a828791899f/prophase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4345601"/>
            <a:ext cx="3475890" cy="2283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Mitosis</a:t>
            </a:r>
            <a:endParaRPr lang="en-US" sz="7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8305800" cy="685800"/>
          </a:xfrm>
        </p:spPr>
        <p:txBody>
          <a:bodyPr/>
          <a:lstStyle/>
          <a:p>
            <a:pPr lvl="0" algn="ctr"/>
            <a:r>
              <a:rPr lang="en-US" sz="4400" dirty="0" smtClean="0"/>
              <a:t>Metaphase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3600" dirty="0" smtClean="0"/>
              <a:t>Chromosomes line up across the center of the cell.</a:t>
            </a:r>
          </a:p>
          <a:p>
            <a:pPr lvl="1"/>
            <a:r>
              <a:rPr lang="en-US" sz="3600" dirty="0" smtClean="0"/>
              <a:t>The spindle connects the </a:t>
            </a:r>
            <a:r>
              <a:rPr lang="en-US" sz="3600" dirty="0" err="1" smtClean="0"/>
              <a:t>centromere</a:t>
            </a:r>
            <a:r>
              <a:rPr lang="en-US" sz="3600" dirty="0" smtClean="0"/>
              <a:t> of each chromosome to the two poles.</a:t>
            </a:r>
          </a:p>
          <a:p>
            <a:endParaRPr lang="en-US" dirty="0"/>
          </a:p>
        </p:txBody>
      </p:sp>
      <p:pic>
        <p:nvPicPr>
          <p:cNvPr id="61442" name="Picture 2" descr="http://t2.gstatic.com/images?q=tbn:ANd9GcSH0BjIb21a08bPc9wn5tl22Owk0STCY2uV6C_oez4-wIamAABR:botit.botany.wisc.edu/botany_130/Mitosis/images/metapha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905000"/>
            <a:ext cx="4343400" cy="2517700"/>
          </a:xfrm>
          <a:prstGeom prst="rect">
            <a:avLst/>
          </a:prstGeom>
          <a:noFill/>
        </p:spPr>
      </p:pic>
      <p:pic>
        <p:nvPicPr>
          <p:cNvPr id="61444" name="Picture 4" descr="http://img.sparknotes.com/figures/D/d756b5b73abe2974f3521a828791899f/metaphase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199" y="3976949"/>
            <a:ext cx="3560945" cy="288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Mitosis</a:t>
            </a:r>
            <a:endParaRPr lang="en-US" sz="7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305800" cy="685800"/>
          </a:xfrm>
        </p:spPr>
        <p:txBody>
          <a:bodyPr/>
          <a:lstStyle/>
          <a:p>
            <a:pPr lvl="0" algn="ctr"/>
            <a:r>
              <a:rPr lang="en-US" sz="4400" dirty="0" smtClean="0"/>
              <a:t>Anaphase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sz="3600" dirty="0" smtClean="0"/>
              <a:t>Chromosomes are separated</a:t>
            </a:r>
          </a:p>
          <a:p>
            <a:pPr lvl="1"/>
            <a:r>
              <a:rPr lang="en-US" sz="3600" dirty="0" smtClean="0"/>
              <a:t>Spindle fibers shorten so chromosomes are pulled to poles of cell </a:t>
            </a:r>
          </a:p>
          <a:p>
            <a:pPr lvl="1"/>
            <a:r>
              <a:rPr lang="en-US" sz="3600" dirty="0" smtClean="0"/>
              <a:t>Ends when the chromosomes stop moving.</a:t>
            </a:r>
          </a:p>
          <a:p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200650" y="1123950"/>
            <a:ext cx="29813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http://img.sparknotes.com/figures/D/d756b5b73abe2974f3521a828791899f/anaphase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509763"/>
            <a:ext cx="3200400" cy="2348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Mitosis</a:t>
            </a:r>
            <a:endParaRPr lang="en-US" sz="7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305800" cy="685800"/>
          </a:xfrm>
        </p:spPr>
        <p:txBody>
          <a:bodyPr/>
          <a:lstStyle/>
          <a:p>
            <a:pPr lvl="0" algn="ctr"/>
            <a:r>
              <a:rPr lang="en-US" sz="4400" dirty="0" err="1" smtClean="0"/>
              <a:t>Telophase</a:t>
            </a:r>
            <a:endParaRPr lang="en-US" sz="44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Chromosomes uncoil</a:t>
            </a:r>
          </a:p>
          <a:p>
            <a:pPr lvl="1"/>
            <a:r>
              <a:rPr lang="en-US" sz="3200" dirty="0" smtClean="0"/>
              <a:t>Nuclear membrane reappears </a:t>
            </a:r>
          </a:p>
          <a:p>
            <a:pPr lvl="1"/>
            <a:r>
              <a:rPr lang="en-US" sz="3200" dirty="0" smtClean="0"/>
              <a:t>Mitosis is complete, Cell division is NOT.</a:t>
            </a:r>
          </a:p>
          <a:p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24810" y="1152192"/>
            <a:ext cx="291398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http://img.sparknotes.com/figures/D/d756b5b73abe2974f3521a828791899f/telophase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149180"/>
            <a:ext cx="3657600" cy="2653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Mitosis</a:t>
            </a:r>
            <a:endParaRPr lang="en-US" sz="7200" dirty="0"/>
          </a:p>
        </p:txBody>
      </p:sp>
      <p:pic>
        <p:nvPicPr>
          <p:cNvPr id="9" name="Picture 6" descr="mitosis[1]"/>
          <p:cNvPicPr>
            <a:picLocks noChangeAspect="1" noChangeArrowheads="1"/>
          </p:cNvPicPr>
          <p:nvPr/>
        </p:nvPicPr>
        <p:blipFill>
          <a:blip r:embed="rId2" cstate="print"/>
          <a:srcRect b="4477"/>
          <a:stretch>
            <a:fillRect/>
          </a:stretch>
        </p:blipFill>
        <p:spPr>
          <a:xfrm>
            <a:off x="4038600" y="1066800"/>
            <a:ext cx="4953000" cy="5613400"/>
          </a:xfrm>
          <a:prstGeom prst="rect">
            <a:avLst/>
          </a:prstGeom>
          <a:noFill/>
          <a:ln/>
        </p:spPr>
      </p:pic>
      <p:sp>
        <p:nvSpPr>
          <p:cNvPr id="10" name="TextBox 9"/>
          <p:cNvSpPr txBox="1"/>
          <p:nvPr/>
        </p:nvSpPr>
        <p:spPr>
          <a:xfrm>
            <a:off x="0" y="1447800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lphaUcPeriod"/>
            </a:pPr>
            <a:r>
              <a:rPr lang="en-US" sz="4000" dirty="0" smtClean="0"/>
              <a:t>Prophase</a:t>
            </a:r>
          </a:p>
          <a:p>
            <a:pPr marL="1143000" indent="-1143000">
              <a:buFont typeface="+mj-lt"/>
              <a:buAutoNum type="alphaUcPeriod"/>
            </a:pPr>
            <a:r>
              <a:rPr lang="en-US" sz="4000" dirty="0" smtClean="0"/>
              <a:t>Metaphase</a:t>
            </a:r>
          </a:p>
          <a:p>
            <a:pPr marL="1143000" indent="-1143000">
              <a:buFont typeface="+mj-lt"/>
              <a:buAutoNum type="alphaUcPeriod"/>
            </a:pPr>
            <a:r>
              <a:rPr lang="en-US" sz="4000" dirty="0" smtClean="0"/>
              <a:t>Anaphase </a:t>
            </a:r>
          </a:p>
          <a:p>
            <a:pPr marL="1143000" indent="-1143000">
              <a:buFont typeface="+mj-lt"/>
              <a:buAutoNum type="alphaUcPeriod"/>
            </a:pPr>
            <a:r>
              <a:rPr lang="en-US" sz="4000" dirty="0" err="1" smtClean="0"/>
              <a:t>Telophase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Cytokinesis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295400"/>
            <a:ext cx="4191000" cy="5029200"/>
          </a:xfrm>
        </p:spPr>
        <p:txBody>
          <a:bodyPr>
            <a:normAutofit/>
          </a:bodyPr>
          <a:lstStyle/>
          <a:p>
            <a:pPr lvl="1"/>
            <a:r>
              <a:rPr lang="en-US" sz="3000" dirty="0" smtClean="0"/>
              <a:t>At the end of mitosis, 2 nuclei are formed within the cytoplasm of a single cell.  All that remains if the division of the cytoplasm.  </a:t>
            </a:r>
          </a:p>
          <a:p>
            <a:pPr lvl="1"/>
            <a:r>
              <a:rPr lang="en-US" sz="3000" dirty="0" smtClean="0"/>
              <a:t>This usually occurs at the same time as </a:t>
            </a:r>
            <a:r>
              <a:rPr lang="en-US" sz="3000" dirty="0" err="1" smtClean="0"/>
              <a:t>telophase</a:t>
            </a:r>
            <a:r>
              <a:rPr lang="en-US" sz="3000" dirty="0" smtClean="0"/>
              <a:t>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4514" name="Picture 2" descr="http://images.tutorvista.com/content/feed/tvcs/cytok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4180113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/>
              <a:t>Cytokinesis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0" y="1066800"/>
            <a:ext cx="4876800" cy="3048000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Animals</a:t>
            </a:r>
          </a:p>
          <a:p>
            <a:pPr lvl="2">
              <a:buNone/>
            </a:pPr>
            <a:r>
              <a:rPr lang="en-US" sz="3200" dirty="0" smtClean="0"/>
              <a:t>  </a:t>
            </a:r>
            <a:r>
              <a:rPr lang="en-US" sz="3000" dirty="0" err="1" smtClean="0"/>
              <a:t>th</a:t>
            </a:r>
            <a:r>
              <a:rPr lang="en-US" sz="3000" dirty="0" smtClean="0"/>
              <a:t> cell membrane pinches in to form a cleavage furrow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066800"/>
            <a:ext cx="4495800" cy="2743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Plants</a:t>
            </a:r>
          </a:p>
          <a:p>
            <a:pPr lvl="2">
              <a:buNone/>
            </a:pPr>
            <a:r>
              <a:rPr lang="en-US" sz="3000" dirty="0" smtClean="0"/>
              <a:t>   A cell plate forms midway between the divided nuclei.  </a:t>
            </a:r>
          </a:p>
          <a:p>
            <a:pPr algn="ctr">
              <a:buNone/>
            </a:pP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1295400"/>
            <a:ext cx="1371600" cy="12003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VS.</a:t>
            </a:r>
            <a:endParaRPr lang="en-US" sz="7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6562" name="Picture 2" descr="https://wikispaces.psu.edu/download/attachments/40045299/cytokin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199" y="3124200"/>
            <a:ext cx="6232219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1" dirty="0" smtClean="0"/>
              <a:t>Division of the Cell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838200"/>
            <a:ext cx="9144000" cy="3962400"/>
          </a:xfrm>
        </p:spPr>
        <p:txBody>
          <a:bodyPr/>
          <a:lstStyle/>
          <a:p>
            <a:pPr lvl="0">
              <a:buFont typeface="Wingdings" pitchFamily="2" charset="2"/>
              <a:buChar char="§"/>
            </a:pPr>
            <a:endParaRPr lang="en-US" sz="3600" dirty="0" smtClean="0">
              <a:solidFill>
                <a:schemeClr val="accent6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sz="3600" dirty="0" smtClean="0">
              <a:solidFill>
                <a:schemeClr val="accent6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sz="3600" dirty="0" smtClean="0">
              <a:solidFill>
                <a:schemeClr val="accent6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sz="3600" dirty="0" smtClean="0">
              <a:solidFill>
                <a:schemeClr val="accent6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accent6"/>
                </a:solidFill>
              </a:rPr>
              <a:t>Cell </a:t>
            </a:r>
            <a:r>
              <a:rPr lang="en-US" sz="3600" dirty="0" smtClean="0">
                <a:solidFill>
                  <a:schemeClr val="accent6"/>
                </a:solidFill>
              </a:rPr>
              <a:t>division forms two identical “daughter” cells</a:t>
            </a:r>
            <a:r>
              <a:rPr lang="en-US" sz="3600" dirty="0" smtClean="0">
                <a:solidFill>
                  <a:schemeClr val="accent6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endParaRPr lang="en-US" sz="3600" dirty="0" smtClean="0">
              <a:solidFill>
                <a:schemeClr val="accent6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accent6"/>
                </a:solidFill>
              </a:rPr>
              <a:t>Before cell division occurs, the cell replicates all of its DNA.  </a:t>
            </a:r>
          </a:p>
          <a:p>
            <a:endParaRPr lang="en-US" dirty="0"/>
          </a:p>
        </p:txBody>
      </p:sp>
      <p:pic>
        <p:nvPicPr>
          <p:cNvPr id="53250" name="Picture 2" descr="http://t0.gstatic.com/images?q=tbn:ANd9GcSEVrLbmGu69IrcARIVLX_f55cWHfjvmdFNFQHGZaZRwqSlo9oBWQ:4.bp.blogspot.com/_uqBx13aymCE/TGoYj71YYoI/AAAAAAAAES4/CIVtjXpi4cI/s1600/mitos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495800"/>
            <a:ext cx="6526666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1" dirty="0" smtClean="0"/>
              <a:t>Division of the Cell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0" y="1143000"/>
            <a:ext cx="4876800" cy="5715000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Prokaryotes</a:t>
            </a:r>
          </a:p>
          <a:p>
            <a:pPr lvl="2"/>
            <a:r>
              <a:rPr lang="en-US" sz="3000" dirty="0" smtClean="0"/>
              <a:t>Lack a nucleus</a:t>
            </a:r>
          </a:p>
          <a:p>
            <a:pPr lvl="2"/>
            <a:r>
              <a:rPr lang="en-US" sz="3000" dirty="0" smtClean="0"/>
              <a:t>Have a single chromosome</a:t>
            </a:r>
          </a:p>
          <a:p>
            <a:pPr lvl="2"/>
            <a:r>
              <a:rPr lang="en-US" sz="3000" dirty="0" smtClean="0"/>
              <a:t>Reproduce by binary fission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95800" y="1143000"/>
            <a:ext cx="4648200" cy="5562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Eukaryotes </a:t>
            </a:r>
          </a:p>
          <a:p>
            <a:pPr lvl="2"/>
            <a:r>
              <a:rPr lang="en-US" sz="3200" dirty="0" smtClean="0"/>
              <a:t>Have a nucleus and membrane bound organelles</a:t>
            </a:r>
          </a:p>
          <a:p>
            <a:pPr lvl="2"/>
            <a:r>
              <a:rPr lang="en-US" sz="3200" dirty="0" err="1" smtClean="0"/>
              <a:t>Interphase</a:t>
            </a:r>
            <a:r>
              <a:rPr lang="en-US" sz="3200" dirty="0" smtClean="0"/>
              <a:t> = a period of growth and preparation for division</a:t>
            </a:r>
          </a:p>
          <a:p>
            <a:pPr lvl="2"/>
            <a:r>
              <a:rPr lang="en-US" sz="3200" dirty="0" smtClean="0"/>
              <a:t>Mitosis = division of nucleus</a:t>
            </a:r>
          </a:p>
          <a:p>
            <a:pPr lvl="2"/>
            <a:r>
              <a:rPr lang="en-US" sz="3200" dirty="0" err="1" smtClean="0"/>
              <a:t>Cytokinesis</a:t>
            </a:r>
            <a:r>
              <a:rPr lang="en-US" sz="3200" dirty="0" smtClean="0"/>
              <a:t> = division of cytoplasm</a:t>
            </a:r>
          </a:p>
          <a:p>
            <a:pPr algn="ctr">
              <a:buNone/>
            </a:pP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1295400"/>
            <a:ext cx="1371600" cy="12003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VS.</a:t>
            </a:r>
            <a:endParaRPr lang="en-US" sz="7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2226" name="Picture 2" descr="http://iws.collin.edu/biopage/faculty/mcculloch/1406/outlines/chapter%2011/11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114800"/>
            <a:ext cx="39116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1" dirty="0" smtClean="0"/>
              <a:t>Division of the Cell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Prokaryote</a:t>
            </a:r>
            <a:endParaRPr lang="en-US" sz="44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Eukaryote</a:t>
            </a:r>
            <a:endParaRPr lang="en-US" sz="44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Binary fission in E. Coli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Mitosis in White Fish</a:t>
            </a:r>
            <a:endParaRPr lang="en-US" dirty="0"/>
          </a:p>
        </p:txBody>
      </p:sp>
      <p:pic>
        <p:nvPicPr>
          <p:cNvPr id="54274" name="Picture 2" descr="http://t3.gstatic.com/images?q=tbn:ANd9GcT8q7vsGAZBNZzXRtVYqfoRgYVfwAix_NoH4rvyTBNXrTdG6chY:www.emc.maricopa.edu/faculty/farabee/biobk/9644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971971" cy="3124200"/>
          </a:xfrm>
          <a:prstGeom prst="rect">
            <a:avLst/>
          </a:prstGeom>
          <a:noFill/>
        </p:spPr>
      </p:pic>
      <p:pic>
        <p:nvPicPr>
          <p:cNvPr id="54276" name="Picture 4" descr="http://cache2.artprintimages.com/p/LRG/38/3815/6KQIF00Z/art-print/john-d-cunningham-whitefish-mitosis-showing-metaphase-through-late-anaphase-st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165600" cy="3124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38600" y="1295400"/>
            <a:ext cx="1371600" cy="12003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VS.</a:t>
            </a:r>
            <a:endParaRPr lang="en-US" sz="7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What are Chromosomes?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800" dirty="0" smtClean="0"/>
              <a:t>Carry the genetic information (traits) of the cell that are passed on from one generation of cells to the next.</a:t>
            </a:r>
            <a:endParaRPr lang="en-US" sz="2400" dirty="0" smtClean="0"/>
          </a:p>
          <a:p>
            <a:pPr lvl="0"/>
            <a:r>
              <a:rPr lang="en-US" sz="2800" dirty="0" err="1" smtClean="0"/>
              <a:t>Chromatids</a:t>
            </a:r>
            <a:endParaRPr lang="en-US" sz="24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/>
              <a:t>A </a:t>
            </a:r>
            <a:r>
              <a:rPr lang="en-US" sz="3000" dirty="0" err="1" smtClean="0"/>
              <a:t>chromatid</a:t>
            </a:r>
            <a:r>
              <a:rPr lang="en-US" sz="3000" dirty="0" smtClean="0"/>
              <a:t> is basically one half of a chromosome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/>
              <a:t>Prior to cell division, each replicates and consists of two identical sister </a:t>
            </a:r>
            <a:r>
              <a:rPr lang="en-US" sz="3000" dirty="0" err="1" smtClean="0"/>
              <a:t>chromatids</a:t>
            </a:r>
            <a:r>
              <a:rPr lang="en-US" sz="3000" dirty="0" smtClean="0"/>
              <a:t>.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/>
              <a:t>When the cell divides, the </a:t>
            </a:r>
            <a:r>
              <a:rPr lang="en-US" sz="3000" dirty="0" err="1" smtClean="0"/>
              <a:t>chromatids</a:t>
            </a:r>
            <a:r>
              <a:rPr lang="en-US" sz="3000" dirty="0" smtClean="0"/>
              <a:t> separate from each other.  One </a:t>
            </a:r>
            <a:r>
              <a:rPr lang="en-US" sz="3000" dirty="0" err="1" smtClean="0"/>
              <a:t>chromatid</a:t>
            </a:r>
            <a:r>
              <a:rPr lang="en-US" sz="3000" dirty="0" smtClean="0"/>
              <a:t> goes to each of the two new cells.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/>
              <a:t>Each pair of </a:t>
            </a:r>
            <a:r>
              <a:rPr lang="en-US" sz="3000" dirty="0" err="1" smtClean="0"/>
              <a:t>chromatids</a:t>
            </a:r>
            <a:r>
              <a:rPr lang="en-US" sz="3000" dirty="0" smtClean="0"/>
              <a:t> is attached at an area called the </a:t>
            </a:r>
            <a:r>
              <a:rPr lang="en-US" sz="3000" dirty="0" err="1" smtClean="0"/>
              <a:t>centromere</a:t>
            </a:r>
            <a:r>
              <a:rPr lang="en-US" sz="30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Chromosome Structure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21336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33528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Sister </a:t>
            </a:r>
            <a:r>
              <a:rPr lang="en-US" sz="3200" dirty="0" err="1" smtClean="0"/>
              <a:t>Chromatids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2057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Centromere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95400" y="2971800"/>
            <a:ext cx="1600200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295400" y="3581400"/>
            <a:ext cx="24384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5298" name="Picture 2" descr="http://www.sciencephoto.com/image/158260/large/C0095648-Human_chromosome_10,_SEM-SP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04800"/>
            <a:ext cx="2057400" cy="3659932"/>
          </a:xfrm>
          <a:prstGeom prst="rect">
            <a:avLst/>
          </a:prstGeom>
          <a:noFill/>
        </p:spPr>
      </p:pic>
      <p:pic>
        <p:nvPicPr>
          <p:cNvPr id="55300" name="Picture 4" descr="http://www.colblindor.com/wp-content/images/karyoty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8956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295400"/>
            <a:ext cx="5105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The Cell Cycle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4495800" cy="4937760"/>
          </a:xfrm>
        </p:spPr>
        <p:txBody>
          <a:bodyPr/>
          <a:lstStyle/>
          <a:p>
            <a:pPr lvl="0"/>
            <a:r>
              <a:rPr lang="en-US" sz="3000" dirty="0" smtClean="0"/>
              <a:t>Series of events that cells go through as they grow and divide.</a:t>
            </a:r>
          </a:p>
          <a:p>
            <a:pPr lvl="0"/>
            <a:r>
              <a:rPr lang="en-US" sz="3000" dirty="0" smtClean="0"/>
              <a:t>During the cell cycle, a cell Grows, Prepares for division, and divides to form two daughter cells, each of which then begins the cycle again.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err="1" smtClean="0"/>
              <a:t>Interphase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82000" cy="4937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err="1" smtClean="0"/>
              <a:t>Interphase</a:t>
            </a:r>
            <a:r>
              <a:rPr lang="en-US" sz="3200" dirty="0" smtClean="0"/>
              <a:t>: </a:t>
            </a:r>
            <a:r>
              <a:rPr lang="en-US" sz="3200" dirty="0" smtClean="0"/>
              <a:t> </a:t>
            </a:r>
            <a:r>
              <a:rPr lang="en-US" sz="3200" dirty="0" smtClean="0"/>
              <a:t>The longest phase of the cell cycle</a:t>
            </a:r>
            <a:endParaRPr lang="en-US" sz="3200" dirty="0" smtClean="0"/>
          </a:p>
          <a:p>
            <a:pPr lvl="0"/>
            <a:r>
              <a:rPr lang="en-US" sz="3200" dirty="0" smtClean="0"/>
              <a:t>G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Phase: </a:t>
            </a:r>
          </a:p>
          <a:p>
            <a:pPr lvl="1"/>
            <a:r>
              <a:rPr lang="en-US" sz="2900" dirty="0" smtClean="0"/>
              <a:t>Period of cell growth</a:t>
            </a:r>
          </a:p>
          <a:p>
            <a:pPr lvl="1"/>
            <a:r>
              <a:rPr lang="en-US" sz="2900" dirty="0" smtClean="0"/>
              <a:t>New proteins &amp; organelles</a:t>
            </a:r>
            <a:endParaRPr lang="en-US" sz="2400" dirty="0" smtClean="0"/>
          </a:p>
          <a:p>
            <a:pPr lvl="0"/>
            <a:r>
              <a:rPr lang="en-US" sz="3200" dirty="0" smtClean="0"/>
              <a:t>S Phase: </a:t>
            </a:r>
          </a:p>
          <a:p>
            <a:pPr lvl="1"/>
            <a:r>
              <a:rPr lang="en-US" sz="2900" dirty="0" smtClean="0"/>
              <a:t>Chromosomes are replicated</a:t>
            </a:r>
          </a:p>
          <a:p>
            <a:pPr lvl="1"/>
            <a:r>
              <a:rPr lang="en-US" sz="2900" dirty="0" smtClean="0"/>
              <a:t>DNA synthesis</a:t>
            </a:r>
            <a:endParaRPr lang="en-US" sz="3200" dirty="0" smtClean="0"/>
          </a:p>
          <a:p>
            <a:pPr lvl="0"/>
            <a:r>
              <a:rPr lang="en-US" sz="3200" dirty="0" smtClean="0"/>
              <a:t>G2: The Shortest of the 3 phases</a:t>
            </a:r>
          </a:p>
          <a:p>
            <a:pPr lvl="1"/>
            <a:r>
              <a:rPr lang="en-US" sz="2900" dirty="0" smtClean="0"/>
              <a:t>organelles and molecules required for cell division are produced</a:t>
            </a:r>
          </a:p>
          <a:p>
            <a:endParaRPr lang="en-US" dirty="0"/>
          </a:p>
        </p:txBody>
      </p:sp>
      <p:pic>
        <p:nvPicPr>
          <p:cNvPr id="4" name="Picture 6" descr="ch10_DNA-r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752600"/>
            <a:ext cx="1752600" cy="3111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M Phase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382000" cy="4937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dirty="0" smtClean="0"/>
              <a:t>Division of the cell</a:t>
            </a:r>
          </a:p>
          <a:p>
            <a:r>
              <a:rPr lang="en-US" sz="4400" dirty="0" smtClean="0"/>
              <a:t>Mitosis</a:t>
            </a:r>
          </a:p>
          <a:p>
            <a:pPr lvl="1"/>
            <a:r>
              <a:rPr lang="en-US" sz="3200" dirty="0" smtClean="0"/>
              <a:t>Prophase</a:t>
            </a:r>
          </a:p>
          <a:p>
            <a:pPr lvl="1"/>
            <a:r>
              <a:rPr lang="en-US" sz="3200" dirty="0" smtClean="0"/>
              <a:t>Metaphase</a:t>
            </a:r>
          </a:p>
          <a:p>
            <a:pPr lvl="1"/>
            <a:r>
              <a:rPr lang="en-US" sz="3200" dirty="0" smtClean="0"/>
              <a:t>Anaphase</a:t>
            </a:r>
          </a:p>
          <a:p>
            <a:pPr lvl="1"/>
            <a:r>
              <a:rPr lang="en-US" sz="3200" dirty="0" err="1" smtClean="0"/>
              <a:t>Telophase</a:t>
            </a:r>
            <a:endParaRPr lang="en-US" sz="4400" dirty="0" smtClean="0"/>
          </a:p>
          <a:p>
            <a:r>
              <a:rPr lang="en-US" sz="4400" dirty="0" err="1" smtClean="0"/>
              <a:t>Cytokinesis</a:t>
            </a:r>
            <a:endParaRPr lang="en-US" sz="4400" dirty="0" smtClean="0"/>
          </a:p>
          <a:p>
            <a:pPr lvl="1"/>
            <a:r>
              <a:rPr lang="en-US" sz="4000" dirty="0" smtClean="0"/>
              <a:t>Division of the cytoplasm</a:t>
            </a:r>
          </a:p>
          <a:p>
            <a:endParaRPr lang="en-US" dirty="0"/>
          </a:p>
        </p:txBody>
      </p:sp>
      <p:pic>
        <p:nvPicPr>
          <p:cNvPr id="1026" name="Picture 2" descr="http://1.bp.blogspot.com/-REgs3iXZ_j4/TWLAA46VLWI/AAAAAAAAGi0/P9UQb7-0P64/s1600/mitosis_phas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4343400" cy="412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1025</TotalTime>
  <Words>463</Words>
  <Application>Microsoft Office PowerPoint</Application>
  <PresentationFormat>On-screen Show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Origin</vt:lpstr>
      <vt:lpstr>Cell Cycle Notes</vt:lpstr>
      <vt:lpstr>Division of the Cell </vt:lpstr>
      <vt:lpstr>Division of the Cell </vt:lpstr>
      <vt:lpstr>Division of the Cell </vt:lpstr>
      <vt:lpstr>What are Chromosomes? </vt:lpstr>
      <vt:lpstr>Chromosome Structure </vt:lpstr>
      <vt:lpstr>The Cell Cycle </vt:lpstr>
      <vt:lpstr>Interphase </vt:lpstr>
      <vt:lpstr>M Phase </vt:lpstr>
      <vt:lpstr> M Phase   </vt:lpstr>
      <vt:lpstr>Mitosis</vt:lpstr>
      <vt:lpstr>Mitosis</vt:lpstr>
      <vt:lpstr>Mitosis</vt:lpstr>
      <vt:lpstr>Mitosis</vt:lpstr>
      <vt:lpstr>Mitosis</vt:lpstr>
      <vt:lpstr>Cytokinesis</vt:lpstr>
      <vt:lpstr>Cytokinesis </vt:lpstr>
    </vt:vector>
  </TitlesOfParts>
  <Company>Birdville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Internal User</dc:creator>
  <cp:lastModifiedBy>Internal User</cp:lastModifiedBy>
  <cp:revision>61</cp:revision>
  <dcterms:created xsi:type="dcterms:W3CDTF">2011-11-15T21:16:25Z</dcterms:created>
  <dcterms:modified xsi:type="dcterms:W3CDTF">2012-10-19T21:25:48Z</dcterms:modified>
</cp:coreProperties>
</file>