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68" r:id="rId4"/>
    <p:sldId id="269" r:id="rId5"/>
    <p:sldId id="259" r:id="rId6"/>
    <p:sldId id="260" r:id="rId7"/>
    <p:sldId id="261" r:id="rId8"/>
    <p:sldId id="262" r:id="rId9"/>
    <p:sldId id="270" r:id="rId10"/>
    <p:sldId id="271" r:id="rId11"/>
    <p:sldId id="267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BDB11-84F5-42D3-B121-51D51A970930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8FCD9-6C77-4C80-833A-22129930CC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50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E8543-8606-4623-8360-FABC7FF481A2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ABD6E-BB1C-4118-B421-5D8470583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6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3FE6-C5E5-4588-BF68-8D077CE71CD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1D9-9CC4-41F3-90AD-99DA0CE08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3FE6-C5E5-4588-BF68-8D077CE71CD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1D9-9CC4-41F3-90AD-99DA0CE08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3FE6-C5E5-4588-BF68-8D077CE71CD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1D9-9CC4-41F3-90AD-99DA0CE08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3FE6-C5E5-4588-BF68-8D077CE71CD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1D9-9CC4-41F3-90AD-99DA0CE08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3FE6-C5E5-4588-BF68-8D077CE71CD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1D9-9CC4-41F3-90AD-99DA0CE08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3FE6-C5E5-4588-BF68-8D077CE71CD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1D9-9CC4-41F3-90AD-99DA0CE08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3FE6-C5E5-4588-BF68-8D077CE71CD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1D9-9CC4-41F3-90AD-99DA0CE08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3FE6-C5E5-4588-BF68-8D077CE71CD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1D9-9CC4-41F3-90AD-99DA0CE08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3FE6-C5E5-4588-BF68-8D077CE71CD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1D9-9CC4-41F3-90AD-99DA0CE08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3FE6-C5E5-4588-BF68-8D077CE71CD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1D9-9CC4-41F3-90AD-99DA0CE08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3FE6-C5E5-4588-BF68-8D077CE71CD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CF61D9-9CC4-41F3-90AD-99DA0CE080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1C3FE6-C5E5-4588-BF68-8D077CE71CDA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CF61D9-9CC4-41F3-90AD-99DA0CE080F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accent2"/>
                </a:solidFill>
              </a:rPr>
              <a:t>Carbohydrates</a:t>
            </a:r>
            <a:endParaRPr lang="en-US" sz="7200" b="1" dirty="0">
              <a:solidFill>
                <a:schemeClr val="accent2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quick source of energy!!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4017264"/>
          </a:xfrm>
        </p:spPr>
        <p:txBody>
          <a:bodyPr/>
          <a:lstStyle/>
          <a:p>
            <a:r>
              <a:rPr lang="en-US" sz="7200" dirty="0" smtClean="0"/>
              <a:t>Carbohydrate Examples</a:t>
            </a:r>
            <a:endParaRPr lang="en-US" sz="7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fruitsbenefits.com/wp-content/uploads/2011/08/apple_logo_rainbow_fru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07138">
            <a:off x="6611267" y="4400534"/>
            <a:ext cx="2213041" cy="2400299"/>
          </a:xfrm>
          <a:prstGeom prst="rect">
            <a:avLst/>
          </a:prstGeom>
          <a:noFill/>
        </p:spPr>
      </p:pic>
      <p:pic>
        <p:nvPicPr>
          <p:cNvPr id="1028" name="Picture 4" descr="http://imusahealthnetwork.us/images/glucose-meter.jpg"/>
          <p:cNvPicPr>
            <a:picLocks noChangeAspect="1" noChangeArrowheads="1"/>
          </p:cNvPicPr>
          <p:nvPr/>
        </p:nvPicPr>
        <p:blipFill>
          <a:blip r:embed="rId3" cstate="print"/>
          <a:srcRect l="27419" t="12085" r="14516" b="22658"/>
          <a:stretch>
            <a:fillRect/>
          </a:stretch>
        </p:blipFill>
        <p:spPr bwMode="auto">
          <a:xfrm rot="1251607">
            <a:off x="6124397" y="1868781"/>
            <a:ext cx="2743200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Monosaccharides</a:t>
            </a:r>
            <a:r>
              <a:rPr lang="en-US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/>
              <a:t>Monomers (Building Blocks)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0" y="1828800"/>
            <a:ext cx="4724400" cy="5029200"/>
          </a:xfrm>
        </p:spPr>
        <p:txBody>
          <a:bodyPr>
            <a:normAutofit/>
          </a:bodyPr>
          <a:lstStyle/>
          <a:p>
            <a:pPr marL="514350" lvl="3" indent="-514350">
              <a:buSzPct val="95000"/>
              <a:buFont typeface="+mj-lt"/>
              <a:buAutoNum type="arabicPeriod"/>
            </a:pPr>
            <a:r>
              <a:rPr lang="en-US" sz="3200" u="sng" dirty="0" smtClean="0"/>
              <a:t>Glucose</a:t>
            </a:r>
            <a:r>
              <a:rPr lang="en-US" sz="3200" dirty="0" smtClean="0"/>
              <a:t>: commonly found in blood of animals</a:t>
            </a:r>
          </a:p>
          <a:p>
            <a:pPr marL="514350" lvl="3" indent="-514350">
              <a:buSzPct val="95000"/>
              <a:buFont typeface="+mj-lt"/>
              <a:buAutoNum type="arabicPeriod"/>
            </a:pPr>
            <a:endParaRPr lang="en-US" sz="3200" dirty="0" smtClean="0"/>
          </a:p>
          <a:p>
            <a:pPr marL="514350" lvl="3" indent="-514350">
              <a:buSzPct val="95000"/>
              <a:buFont typeface="+mj-lt"/>
              <a:buAutoNum type="arabicPeriod"/>
            </a:pPr>
            <a:r>
              <a:rPr lang="en-US" sz="3200" u="sng" dirty="0" err="1" smtClean="0"/>
              <a:t>Galactose</a:t>
            </a:r>
            <a:r>
              <a:rPr lang="en-US" sz="3200" dirty="0" smtClean="0"/>
              <a:t>: a simple sugar found in milk</a:t>
            </a:r>
          </a:p>
          <a:p>
            <a:pPr marL="514350" lvl="3" indent="-514350">
              <a:buSzPct val="95000"/>
              <a:buFont typeface="+mj-lt"/>
              <a:buAutoNum type="arabicPeriod"/>
            </a:pPr>
            <a:endParaRPr lang="en-US" sz="3200" dirty="0" smtClean="0"/>
          </a:p>
          <a:p>
            <a:pPr marL="514350" lvl="3" indent="-514350">
              <a:buSzPct val="95000"/>
              <a:buFont typeface="+mj-lt"/>
              <a:buAutoNum type="arabicPeriod"/>
            </a:pPr>
            <a:r>
              <a:rPr lang="en-US" sz="3200" u="sng" dirty="0" smtClean="0"/>
              <a:t>Fructose</a:t>
            </a:r>
            <a:r>
              <a:rPr lang="en-US" sz="3200" dirty="0" smtClean="0"/>
              <a:t>: commonly found in fruit</a:t>
            </a:r>
            <a:endParaRPr lang="en-US" sz="36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school.discoveryeducation.com/clipart/images/milk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3200400"/>
            <a:ext cx="2108588" cy="2209800"/>
          </a:xfrm>
          <a:prstGeom prst="rect">
            <a:avLst/>
          </a:prstGeom>
          <a:noFill/>
        </p:spPr>
      </p:pic>
      <p:sp>
        <p:nvSpPr>
          <p:cNvPr id="9" name="Decagon 8"/>
          <p:cNvSpPr/>
          <p:nvPr/>
        </p:nvSpPr>
        <p:spPr>
          <a:xfrm>
            <a:off x="8077200" y="1447799"/>
            <a:ext cx="6553200" cy="5486400"/>
          </a:xfrm>
          <a:prstGeom prst="decagon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/>
              <a:t>SIMPLE SUGARS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ww.mangiabenepasta.com/pasta-shap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6400" y="4419600"/>
            <a:ext cx="3251200" cy="2438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Polysaccharides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6365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500" b="1" dirty="0" smtClean="0"/>
              <a:t>Complex </a:t>
            </a:r>
            <a:r>
              <a:rPr lang="en-US" sz="3500" b="1" dirty="0" err="1" smtClean="0"/>
              <a:t>Carb</a:t>
            </a:r>
            <a:r>
              <a:rPr lang="en-US" sz="3500" b="1" dirty="0" smtClean="0"/>
              <a:t> (Larger polysaccharide) examples</a:t>
            </a:r>
            <a:endParaRPr lang="en-US" sz="3500" dirty="0" smtClean="0"/>
          </a:p>
          <a:p>
            <a:pPr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Starch</a:t>
            </a:r>
            <a:r>
              <a:rPr lang="en-US" sz="4000" dirty="0" smtClean="0"/>
              <a:t>: Glucose (energy) stored in plants </a:t>
            </a:r>
          </a:p>
          <a:p>
            <a:pPr algn="ctr">
              <a:buNone/>
            </a:pPr>
            <a:r>
              <a:rPr lang="en-US" sz="3200" dirty="0" smtClean="0"/>
              <a:t>(breads, pasta, potatoes)</a:t>
            </a:r>
            <a:endParaRPr lang="en-US" sz="4400" dirty="0" smtClean="0"/>
          </a:p>
          <a:p>
            <a:pPr lvl="3"/>
            <a:endParaRPr lang="en-US" sz="36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http://upload.wikimedia.org/wikipedia/commons/thumb/1/1f/FD_1.jpg/250px-FD_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886200"/>
            <a:ext cx="2751666" cy="2971800"/>
          </a:xfrm>
          <a:prstGeom prst="rect">
            <a:avLst/>
          </a:prstGeom>
          <a:noFill/>
        </p:spPr>
      </p:pic>
      <p:pic>
        <p:nvPicPr>
          <p:cNvPr id="4102" name="Picture 6" descr="http://www.foodsubs.com/Photos/potatoes-group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4200524"/>
            <a:ext cx="3505200" cy="2657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Polysaccharides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500" b="1" dirty="0" smtClean="0"/>
              <a:t>Complex </a:t>
            </a:r>
            <a:r>
              <a:rPr lang="en-US" sz="3500" b="1" dirty="0" err="1" smtClean="0"/>
              <a:t>Carb</a:t>
            </a:r>
            <a:r>
              <a:rPr lang="en-US" sz="3500" b="1" dirty="0" smtClean="0"/>
              <a:t> (Larger polysaccharide) examples</a:t>
            </a:r>
            <a:endParaRPr lang="en-US" sz="3500" dirty="0" smtClean="0"/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Cellulose</a:t>
            </a:r>
            <a:r>
              <a:rPr lang="en-US" sz="3200" dirty="0" smtClean="0"/>
              <a:t>: Forms plant cell walls providing strength and rigidity.</a:t>
            </a:r>
            <a:endParaRPr lang="en-US" sz="36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http://amit1b.files.wordpress.com/2009/12/cell-wall-diagra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4056498"/>
            <a:ext cx="5029200" cy="2801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3.gstatic.com/images?q=tbn:ANd9GcSIuR02CBKHGkoB6GhpebOmMFaY7HRzN49Oo9BEAoAVlQ3CQv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489364"/>
            <a:ext cx="2057400" cy="436863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Polysaccharides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500" b="1" dirty="0" smtClean="0"/>
              <a:t>Complex </a:t>
            </a:r>
            <a:r>
              <a:rPr lang="en-US" sz="3500" b="1" dirty="0" err="1" smtClean="0"/>
              <a:t>Carb</a:t>
            </a:r>
            <a:r>
              <a:rPr lang="en-US" sz="3500" b="1" dirty="0" smtClean="0"/>
              <a:t> (Larger polysaccharide) examples</a:t>
            </a:r>
            <a:endParaRPr lang="en-US" sz="3500" dirty="0" smtClean="0"/>
          </a:p>
          <a:p>
            <a:pPr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</a:t>
            </a:r>
            <a:r>
              <a:rPr lang="en-US" sz="3200" dirty="0" smtClean="0"/>
              <a:t>: Glucose stored in the </a:t>
            </a:r>
          </a:p>
          <a:p>
            <a:pPr>
              <a:buNone/>
            </a:pPr>
            <a:r>
              <a:rPr lang="en-US" sz="3200" dirty="0" smtClean="0"/>
              <a:t>             liver and muscle of animals.</a:t>
            </a:r>
          </a:p>
          <a:p>
            <a:pPr algn="ctr">
              <a:buNone/>
            </a:pPr>
            <a:r>
              <a:rPr lang="en-US" sz="3200" dirty="0" smtClean="0"/>
              <a:t>	</a:t>
            </a:r>
            <a:r>
              <a:rPr lang="en-US" sz="3200" b="1" dirty="0" smtClean="0"/>
              <a:t>Used for quick energy!!!</a:t>
            </a:r>
            <a:endParaRPr lang="en-US" sz="3600" b="1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elements are </a:t>
            </a:r>
            <a:r>
              <a:rPr lang="en-US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carbs</a:t>
            </a: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composed of?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975192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Carbon (C)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Hydrogen (H)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Oxygen(O)</a:t>
            </a:r>
          </a:p>
          <a:p>
            <a:pPr>
              <a:buNone/>
            </a:pPr>
            <a:r>
              <a:rPr lang="en-US" sz="4000" b="1" dirty="0" smtClean="0"/>
              <a:t>   In a ratio of –     C : H</a:t>
            </a:r>
          </a:p>
          <a:p>
            <a:pPr>
              <a:buNone/>
            </a:pPr>
            <a:r>
              <a:rPr lang="en-US" sz="4000" b="1" dirty="0" smtClean="0"/>
              <a:t>				        1 : 2</a:t>
            </a:r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r>
              <a:rPr lang="en-US" sz="4000" b="1" dirty="0" smtClean="0"/>
              <a:t>Example: Glucose  C</a:t>
            </a:r>
            <a:r>
              <a:rPr lang="en-US" sz="4000" b="1" baseline="-25000" dirty="0" smtClean="0"/>
              <a:t>6</a:t>
            </a:r>
            <a:r>
              <a:rPr lang="en-US" sz="4000" b="1" dirty="0" smtClean="0"/>
              <a:t>H</a:t>
            </a:r>
            <a:r>
              <a:rPr lang="en-US" sz="4000" b="1" baseline="-25000" dirty="0" smtClean="0"/>
              <a:t>12</a:t>
            </a:r>
            <a:r>
              <a:rPr lang="en-US" sz="4000" b="1" dirty="0" smtClean="0"/>
              <a:t>O</a:t>
            </a:r>
            <a:r>
              <a:rPr lang="en-US" sz="4000" b="1" baseline="-25000" dirty="0" smtClean="0"/>
              <a:t>6</a:t>
            </a:r>
          </a:p>
          <a:p>
            <a:pPr>
              <a:buNone/>
            </a:pPr>
            <a:r>
              <a:rPr lang="en-US" sz="4000" b="1" dirty="0" smtClean="0"/>
              <a:t>					     6</a:t>
            </a:r>
          </a:p>
          <a:p>
            <a:pPr>
              <a:buNone/>
            </a:pPr>
            <a:r>
              <a:rPr lang="en-US" sz="4000" b="1" dirty="0" smtClean="0"/>
              <a:t>			                     1 : 2</a:t>
            </a:r>
          </a:p>
          <a:p>
            <a:pPr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505200" y="5486400"/>
            <a:ext cx="1981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57800" y="2286000"/>
            <a:ext cx="3886200" cy="23083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For every 1 Carbon (C) You will have </a:t>
            </a:r>
          </a:p>
          <a:p>
            <a:pPr algn="ctr"/>
            <a:r>
              <a:rPr lang="en-US" sz="3600" b="1" dirty="0" smtClean="0"/>
              <a:t>2 </a:t>
            </a:r>
            <a:r>
              <a:rPr lang="en-US" sz="3600" b="1" dirty="0" err="1" smtClean="0"/>
              <a:t>Hydrogens</a:t>
            </a:r>
            <a:r>
              <a:rPr lang="en-US" sz="3600" b="1" dirty="0" smtClean="0"/>
              <a:t> (H)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 in living organisms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920085"/>
            <a:ext cx="4191000" cy="44348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Energy Storage in plants and animals</a:t>
            </a:r>
          </a:p>
          <a:p>
            <a:pPr lvl="1"/>
            <a:r>
              <a:rPr lang="en-US" sz="3600" dirty="0" smtClean="0"/>
              <a:t>Starch in plants</a:t>
            </a:r>
          </a:p>
          <a:p>
            <a:pPr lvl="1"/>
            <a:r>
              <a:rPr lang="en-US" sz="3600" dirty="0" smtClean="0"/>
              <a:t>Glycogen in animals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267200" cy="44348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600" dirty="0" smtClean="0"/>
              <a:t>Structural support in plants</a:t>
            </a:r>
          </a:p>
          <a:p>
            <a:pPr lvl="1"/>
            <a:r>
              <a:rPr lang="en-US" sz="3600" dirty="0" smtClean="0"/>
              <a:t>Cell Walls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STRUCTURE!!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Carbohydrate Monomers</a:t>
            </a:r>
            <a:br>
              <a:rPr lang="en-US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/>
              <a:t>(Building Blocks)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Mono=one</a:t>
            </a:r>
          </a:p>
          <a:p>
            <a:pPr algn="ctr">
              <a:buNone/>
            </a:pPr>
            <a:r>
              <a:rPr lang="en-US" sz="4800" dirty="0" smtClean="0"/>
              <a:t> </a:t>
            </a:r>
            <a:r>
              <a:rPr lang="en-US" sz="4800" dirty="0" err="1" smtClean="0"/>
              <a:t>Saccharide</a:t>
            </a:r>
            <a:r>
              <a:rPr lang="en-US" sz="4800" dirty="0" smtClean="0"/>
              <a:t>=sugar</a:t>
            </a:r>
          </a:p>
          <a:p>
            <a:pPr>
              <a:buNone/>
            </a:pPr>
            <a:r>
              <a:rPr lang="en-US" sz="4800" b="1" u="sng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Monosaccharides</a:t>
            </a:r>
            <a:r>
              <a:rPr lang="en-US" sz="4800" dirty="0" smtClean="0"/>
              <a:t>: </a:t>
            </a:r>
          </a:p>
          <a:p>
            <a:pPr algn="ctr">
              <a:buNone/>
            </a:pPr>
            <a:r>
              <a:rPr lang="en-US" sz="4400" dirty="0" smtClean="0"/>
              <a:t>are simple sugars commonly found </a:t>
            </a:r>
            <a:r>
              <a:rPr lang="en-US" sz="4800" dirty="0" smtClean="0"/>
              <a:t>in rings.</a:t>
            </a:r>
          </a:p>
          <a:p>
            <a:pPr algn="ctr">
              <a:buNone/>
            </a:pP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ience.marshall.edu/murraye/340/glucos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438400"/>
            <a:ext cx="3657600" cy="383983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Carbohydrate Monomers</a:t>
            </a:r>
            <a:b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(Building Blocks)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Glucose = C</a:t>
            </a:r>
            <a:r>
              <a:rPr lang="en-US" sz="5400" baseline="-25000" dirty="0" smtClean="0"/>
              <a:t>6</a:t>
            </a:r>
            <a:r>
              <a:rPr lang="en-US" sz="4000" dirty="0" smtClean="0"/>
              <a:t>H</a:t>
            </a:r>
            <a:r>
              <a:rPr lang="en-US" sz="5400" baseline="-25000" dirty="0" smtClean="0"/>
              <a:t>12</a:t>
            </a:r>
            <a:r>
              <a:rPr lang="en-US" sz="4000" dirty="0" smtClean="0"/>
              <a:t>O</a:t>
            </a:r>
            <a:r>
              <a:rPr lang="en-US" sz="5400" baseline="-25000" dirty="0" smtClean="0"/>
              <a:t>6</a:t>
            </a:r>
            <a:endParaRPr lang="en-US" sz="4000" baseline="-25000" dirty="0" smtClean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3886200"/>
            <a:ext cx="990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0" y="4114800"/>
            <a:ext cx="990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Hexagon 7"/>
          <p:cNvSpPr/>
          <p:nvPr/>
        </p:nvSpPr>
        <p:spPr>
          <a:xfrm>
            <a:off x="5943600" y="3276600"/>
            <a:ext cx="2667000" cy="2286000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encrypted-tbn0.google.com/images?q=tbn:ANd9GcSD1VOcFRm2y28jVhkMhtH7Y_ziPOcUCbF5LxhuhaiWHJxPsO2B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8664" y="914400"/>
            <a:ext cx="2765336" cy="17615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Carbohydrate Polymers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67000"/>
            <a:ext cx="8229600" cy="4191000"/>
          </a:xfrm>
        </p:spPr>
        <p:txBody>
          <a:bodyPr/>
          <a:lstStyle/>
          <a:p>
            <a:r>
              <a:rPr lang="en-US" sz="3600" dirty="0" smtClean="0"/>
              <a:t>Polysaccharides (carbs) are made by linking </a:t>
            </a:r>
            <a:r>
              <a:rPr lang="en-US" sz="3600" dirty="0" err="1" smtClean="0"/>
              <a:t>monosaccharides</a:t>
            </a:r>
            <a:r>
              <a:rPr lang="en-US" sz="3600" dirty="0" smtClean="0"/>
              <a:t> (simple sugars) together.</a:t>
            </a:r>
          </a:p>
          <a:p>
            <a:pPr lvl="1"/>
            <a:r>
              <a:rPr lang="en-US" sz="3600" dirty="0" smtClean="0"/>
              <a:t>They can be very large and complex, or they can be small and made up of only two monomers linked together.</a:t>
            </a:r>
          </a:p>
          <a:p>
            <a:pPr lvl="2"/>
            <a:r>
              <a:rPr lang="en-US" sz="3200" dirty="0" smtClean="0"/>
              <a:t>These are called Disaccharides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295400"/>
            <a:ext cx="632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Polysaccharides: </a:t>
            </a:r>
          </a:p>
          <a:p>
            <a:pPr algn="ctr">
              <a:buNone/>
            </a:pPr>
            <a:r>
              <a:rPr lang="en-US" sz="3600" dirty="0" smtClean="0"/>
              <a:t>Poly=Many, </a:t>
            </a:r>
            <a:r>
              <a:rPr lang="en-US" sz="3600" dirty="0" err="1" smtClean="0"/>
              <a:t>Saccharide</a:t>
            </a:r>
            <a:r>
              <a:rPr lang="en-US" sz="3600" dirty="0" smtClean="0"/>
              <a:t>=sugar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Carbohydrate Polymers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Disaccharides: </a:t>
            </a:r>
          </a:p>
          <a:p>
            <a:pPr algn="ctr">
              <a:buNone/>
            </a:pPr>
            <a:r>
              <a:rPr lang="en-US" sz="3500" dirty="0" smtClean="0"/>
              <a:t>Di=Two, </a:t>
            </a:r>
            <a:r>
              <a:rPr lang="en-US" sz="3500" dirty="0" err="1" smtClean="0"/>
              <a:t>Saccharide</a:t>
            </a:r>
            <a:r>
              <a:rPr lang="en-US" sz="3500" dirty="0" smtClean="0"/>
              <a:t>=sugar</a:t>
            </a:r>
          </a:p>
          <a:p>
            <a:pPr>
              <a:buNone/>
            </a:pPr>
            <a:endParaRPr lang="en-US" sz="3500" dirty="0" smtClean="0"/>
          </a:p>
          <a:p>
            <a:pPr algn="ctr">
              <a:buNone/>
            </a:pPr>
            <a:r>
              <a:rPr lang="en-US" sz="3500" dirty="0" smtClean="0"/>
              <a:t>Disaccharides contain 2 </a:t>
            </a:r>
            <a:r>
              <a:rPr lang="en-US" sz="3500" dirty="0" err="1" smtClean="0"/>
              <a:t>monosaccharides</a:t>
            </a:r>
            <a:r>
              <a:rPr lang="en-US" sz="3500" dirty="0" smtClean="0"/>
              <a:t> joined by dehydration synthesis. </a:t>
            </a:r>
          </a:p>
          <a:p>
            <a:pPr algn="ctr">
              <a:buNone/>
            </a:pPr>
            <a:r>
              <a:rPr lang="en-US" sz="3500" dirty="0" smtClean="0"/>
              <a:t>		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Complex Carbs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Large Carbohydrates (Polysaccharides)</a:t>
            </a:r>
            <a:endParaRPr lang="en-US" sz="4800" dirty="0" smtClean="0"/>
          </a:p>
          <a:p>
            <a:pPr algn="ctr">
              <a:buNone/>
            </a:pPr>
            <a:r>
              <a:rPr lang="en-US" sz="3500" dirty="0" smtClean="0"/>
              <a:t>		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resh">
      <a:dk1>
        <a:sysClr val="windowText" lastClr="000000"/>
      </a:dk1>
      <a:lt1>
        <a:sysClr val="window" lastClr="FFFFFF"/>
      </a:lt1>
      <a:dk2>
        <a:srgbClr val="89C540"/>
      </a:dk2>
      <a:lt2>
        <a:srgbClr val="F0E5B6"/>
      </a:lt2>
      <a:accent1>
        <a:srgbClr val="3B4F18"/>
      </a:accent1>
      <a:accent2>
        <a:srgbClr val="CCC834"/>
      </a:accent2>
      <a:accent3>
        <a:srgbClr val="F49AE1"/>
      </a:accent3>
      <a:accent4>
        <a:srgbClr val="2AC9DE"/>
      </a:accent4>
      <a:accent5>
        <a:srgbClr val="927B74"/>
      </a:accent5>
      <a:accent6>
        <a:srgbClr val="769F11"/>
      </a:accent6>
      <a:hlink>
        <a:srgbClr val="0A6A21"/>
      </a:hlink>
      <a:folHlink>
        <a:srgbClr val="406EA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1408</TotalTime>
  <Words>262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Carbohydrates</vt:lpstr>
      <vt:lpstr>What elements are carbs composed of?</vt:lpstr>
      <vt:lpstr>Function in living organisms</vt:lpstr>
      <vt:lpstr>STRUCTURE!!</vt:lpstr>
      <vt:lpstr>Carbohydrate Monomers (Building Blocks)</vt:lpstr>
      <vt:lpstr>Carbohydrate Monomers (Building Blocks)</vt:lpstr>
      <vt:lpstr>Carbohydrate Polymers</vt:lpstr>
      <vt:lpstr>Carbohydrate Polymers</vt:lpstr>
      <vt:lpstr>Complex Carbs</vt:lpstr>
      <vt:lpstr>Carbohydrate Examples</vt:lpstr>
      <vt:lpstr>Monosaccharides Monomers (Building Blocks)</vt:lpstr>
      <vt:lpstr>Polysaccharides</vt:lpstr>
      <vt:lpstr>Polysaccharides</vt:lpstr>
      <vt:lpstr>Polysaccharides</vt:lpstr>
    </vt:vector>
  </TitlesOfParts>
  <Company>Birdville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creator>Internal User</dc:creator>
  <cp:lastModifiedBy>TIMS</cp:lastModifiedBy>
  <cp:revision>43</cp:revision>
  <dcterms:created xsi:type="dcterms:W3CDTF">2012-09-10T12:43:22Z</dcterms:created>
  <dcterms:modified xsi:type="dcterms:W3CDTF">2014-09-10T20:27:40Z</dcterms:modified>
</cp:coreProperties>
</file>