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8" r:id="rId4"/>
    <p:sldId id="258" r:id="rId5"/>
    <p:sldId id="261" r:id="rId6"/>
    <p:sldId id="260" r:id="rId7"/>
    <p:sldId id="269" r:id="rId8"/>
    <p:sldId id="267" r:id="rId9"/>
    <p:sldId id="262" r:id="rId10"/>
  </p:sldIdLst>
  <p:sldSz cx="9144000" cy="6858000" type="screen4x3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06742-D2DF-47D3-BF80-D2E556053DF7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821EC-185B-4D26-B390-ACFFEE26A9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04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493B1-FCE8-4E62-B9A9-4793AB0836EE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730"/>
            <a:ext cx="5486400" cy="4084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1BD58-9748-43E1-80ED-9D6A8CEE5F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68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1142-C6E6-4B6B-8325-8A3E7941B44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51142-C6E6-4B6B-8325-8A3E7941B44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2CDB-C7BF-47BE-9B95-F8E7CEEBFF8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1E62-15BA-4764-B500-EA8AB2CD3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2CDB-C7BF-47BE-9B95-F8E7CEEBFF8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1E62-15BA-4764-B500-EA8AB2CD3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2CDB-C7BF-47BE-9B95-F8E7CEEBFF8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1E62-15BA-4764-B500-EA8AB2CD3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2CDB-C7BF-47BE-9B95-F8E7CEEBFF8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1E62-15BA-4764-B500-EA8AB2CD3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2CDB-C7BF-47BE-9B95-F8E7CEEBFF8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1E62-15BA-4764-B500-EA8AB2CD3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2CDB-C7BF-47BE-9B95-F8E7CEEBFF8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1E62-15BA-4764-B500-EA8AB2CD3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2CDB-C7BF-47BE-9B95-F8E7CEEBFF8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1E62-15BA-4764-B500-EA8AB2CD3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2CDB-C7BF-47BE-9B95-F8E7CEEBFF8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1E62-15BA-4764-B500-EA8AB2CD3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2CDB-C7BF-47BE-9B95-F8E7CEEBFF8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1E62-15BA-4764-B500-EA8AB2CD3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2CDB-C7BF-47BE-9B95-F8E7CEEBFF8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1E62-15BA-4764-B500-EA8AB2CD36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2CDB-C7BF-47BE-9B95-F8E7CEEBFF8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CB1E62-15BA-4764-B500-EA8AB2CD36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CF2CDB-C7BF-47BE-9B95-F8E7CEEBFF82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CB1E62-15BA-4764-B500-EA8AB2CD361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cmassengale\Application%20Data\Microsoft\Media%20Catalog\bondtypes%5b2%5d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err="1" smtClean="0"/>
              <a:t>Biomolecules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Molecules of Life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Chemistry of Carbon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4876800" cy="533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Carbon is the most versatile element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Can form up to 4 bonds at one time. 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Carbon may also form bonds with other Carbons allowing for unlimited chain lengths</a:t>
            </a:r>
          </a:p>
          <a:p>
            <a:endParaRPr lang="en-US" dirty="0"/>
          </a:p>
        </p:txBody>
      </p:sp>
      <p:pic>
        <p:nvPicPr>
          <p:cNvPr id="11268" name="Picture 4" descr="http://t3.gstatic.com/images?q=tbn:ANd9GcSmuuB-q8lMZzx8xSp6yI6K2qj11ELYizGXCs8of6oiEWPnmmdk:faculty.clintoncc.suny.edu/faculty/michael.gregory/files/bio%2520101/bio%2520101%2520lectures/chemistry/carbon%2520atom,%2520hydrogen%2520atoms.gif"/>
          <p:cNvPicPr>
            <a:picLocks noChangeAspect="1" noChangeArrowheads="1"/>
          </p:cNvPicPr>
          <p:nvPr/>
        </p:nvPicPr>
        <p:blipFill>
          <a:blip r:embed="rId2" cstate="print"/>
          <a:srcRect l="58228" t="10000" r="-1266" b="10000"/>
          <a:stretch>
            <a:fillRect/>
          </a:stretch>
        </p:blipFill>
        <p:spPr bwMode="auto">
          <a:xfrm>
            <a:off x="5638800" y="1371600"/>
            <a:ext cx="2590800" cy="2438400"/>
          </a:xfrm>
          <a:prstGeom prst="rect">
            <a:avLst/>
          </a:prstGeom>
          <a:noFill/>
        </p:spPr>
      </p:pic>
      <p:pic>
        <p:nvPicPr>
          <p:cNvPr id="11266" name="Picture 2" descr="http://www.mhhe.com/biosci/esp/2001_gbio/folder_structure/ce/m1/s2/assets/images/cem1s2_1.jpg"/>
          <p:cNvPicPr>
            <a:picLocks noChangeAspect="1" noChangeArrowheads="1"/>
          </p:cNvPicPr>
          <p:nvPr/>
        </p:nvPicPr>
        <p:blipFill>
          <a:blip r:embed="rId3" cstate="print"/>
          <a:srcRect t="55271"/>
          <a:stretch>
            <a:fillRect/>
          </a:stretch>
        </p:blipFill>
        <p:spPr bwMode="auto">
          <a:xfrm>
            <a:off x="4724400" y="2362200"/>
            <a:ext cx="4114800" cy="2466682"/>
          </a:xfrm>
          <a:prstGeom prst="rect">
            <a:avLst/>
          </a:prstGeom>
          <a:noFill/>
        </p:spPr>
      </p:pic>
      <p:pic>
        <p:nvPicPr>
          <p:cNvPr id="11270" name="Picture 6" descr="http://images.tutorvista.com/content/carbon-compounds/type-of-compound-structural-representation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65869"/>
            <a:ext cx="9144000" cy="3392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Chemistry of Carbon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3200" b="1" dirty="0" smtClean="0"/>
              <a:t>May form 3 types of bond bonds with other Carbons</a:t>
            </a:r>
          </a:p>
          <a:p>
            <a:pPr lvl="1"/>
            <a:r>
              <a:rPr lang="en-US" sz="3200" b="1" dirty="0" smtClean="0"/>
              <a:t> Single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endParaRPr lang="en-US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sz="3200" b="1" dirty="0" smtClean="0"/>
              <a:t> Double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en-US" sz="3200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200" b="1" dirty="0" smtClean="0"/>
              <a:t>Triple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≡</a:t>
            </a:r>
            <a:endParaRPr lang="en-US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630238" lvl="2" indent="-285750" algn="ctr">
              <a:buClr>
                <a:schemeClr val="accent3">
                  <a:lumMod val="50000"/>
                </a:schemeClr>
              </a:buClr>
              <a:buFont typeface="Cambria" pitchFamily="18" charset="0"/>
              <a:buChar char="⤳"/>
            </a:pPr>
            <a:r>
              <a:rPr lang="en-US" sz="3200" b="1" dirty="0" smtClean="0"/>
              <a:t>Can even fold over forming rings</a:t>
            </a:r>
          </a:p>
          <a:p>
            <a:endParaRPr lang="en-US" dirty="0"/>
          </a:p>
        </p:txBody>
      </p:sp>
      <p:pic>
        <p:nvPicPr>
          <p:cNvPr id="4" name="bondtypes[2].j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5146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compounds can be classified into 2 broad categories: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2765392"/>
          </a:xfrm>
        </p:spPr>
        <p:txBody>
          <a:bodyPr/>
          <a:lstStyle/>
          <a:p>
            <a:pPr lvl="0"/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</a:rPr>
              <a:t>Organic compounds- </a:t>
            </a:r>
            <a:r>
              <a:rPr lang="en-US" sz="3200" dirty="0" smtClean="0"/>
              <a:t>Contain carbon (C) </a:t>
            </a:r>
            <a:r>
              <a:rPr lang="en-US" sz="3200" dirty="0" smtClean="0">
                <a:solidFill>
                  <a:srgbClr val="FF0000"/>
                </a:solidFill>
              </a:rPr>
              <a:t>and</a:t>
            </a:r>
            <a:r>
              <a:rPr lang="en-US" sz="3200" dirty="0" smtClean="0"/>
              <a:t> hydrogen(H) atoms</a:t>
            </a:r>
          </a:p>
          <a:p>
            <a:pPr lvl="0"/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</a:rPr>
              <a:t>Inorganic compounds- </a:t>
            </a:r>
            <a:r>
              <a:rPr lang="en-US" sz="3200" dirty="0" smtClean="0"/>
              <a:t>Can have one or the other, but </a:t>
            </a:r>
            <a:r>
              <a:rPr lang="en-US" sz="3200" dirty="0" smtClean="0">
                <a:solidFill>
                  <a:srgbClr val="FF0000"/>
                </a:solidFill>
              </a:rPr>
              <a:t>do not </a:t>
            </a:r>
            <a:r>
              <a:rPr lang="en-US" sz="3200" dirty="0" smtClean="0"/>
              <a:t>contain </a:t>
            </a:r>
            <a:r>
              <a:rPr lang="en-US" sz="3200" dirty="0" smtClean="0">
                <a:solidFill>
                  <a:srgbClr val="FF0000"/>
                </a:solidFill>
              </a:rPr>
              <a:t>both</a:t>
            </a:r>
            <a:r>
              <a:rPr lang="en-US" sz="3200" dirty="0" smtClean="0"/>
              <a:t> carbon(C) and hydrogen (H) atoms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800600"/>
            <a:ext cx="7467600" cy="132343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>
              <a:buNone/>
            </a:pPr>
            <a:r>
              <a:rPr lang="en-US" sz="4000" b="1" dirty="0" smtClean="0"/>
              <a:t>Most of your body’s molecules are organic compounds.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946626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657600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429000"/>
            <a:ext cx="8286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895600"/>
            <a:ext cx="8286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19600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962400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590800"/>
            <a:ext cx="8286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590800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649" y="5229560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093" y="4929980"/>
            <a:ext cx="8286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33241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866537"/>
            <a:ext cx="81756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3825262"/>
            <a:ext cx="8286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708" y="2527685"/>
            <a:ext cx="8286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0" y="5513000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794" y="4246016"/>
            <a:ext cx="81756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5" name="Picture 23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70281"/>
            <a:ext cx="8223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74" y="4963249"/>
            <a:ext cx="8286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7" name="Picture 2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100818"/>
            <a:ext cx="8286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7" y="3573257"/>
            <a:ext cx="8286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9" name="Picture 27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78" y="5953709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0" name="Picture 28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165" y="2658268"/>
            <a:ext cx="81756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181600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-304800" y="0"/>
            <a:ext cx="9448800" cy="139903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are </a:t>
            </a:r>
            <a:r>
              <a:rPr lang="en-US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biomolecules</a:t>
            </a:r>
            <a:r>
              <a:rPr lang="en-US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made?</a:t>
            </a:r>
            <a:endParaRPr lang="en-US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3400" y="1600200"/>
            <a:ext cx="2971800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Monomers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334000" y="1600200"/>
            <a:ext cx="2971800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Polymer</a:t>
            </a:r>
            <a:endParaRPr lang="en-US" sz="2400" b="1" dirty="0"/>
          </a:p>
        </p:txBody>
      </p:sp>
      <p:cxnSp>
        <p:nvCxnSpPr>
          <p:cNvPr id="36" name="Curved Connector 35"/>
          <p:cNvCxnSpPr/>
          <p:nvPr/>
        </p:nvCxnSpPr>
        <p:spPr>
          <a:xfrm flipV="1">
            <a:off x="3657600" y="1676400"/>
            <a:ext cx="1371600" cy="304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001000" y="2362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67600" y="3048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00800" y="2590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86600" y="3352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19800" y="3429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72200" y="4267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29200" y="4343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72200" y="4800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81600" y="4876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76800" y="5791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4876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0" y="1524000"/>
            <a:ext cx="9144000" cy="5334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4000" b="1" dirty="0" smtClean="0"/>
              <a:t>Monomers</a:t>
            </a:r>
            <a:r>
              <a:rPr lang="en-US" sz="4000" dirty="0" smtClean="0"/>
              <a:t> connect to form </a:t>
            </a:r>
            <a:r>
              <a:rPr lang="en-US" sz="4000" b="1" dirty="0" smtClean="0"/>
              <a:t>polymers</a:t>
            </a:r>
          </a:p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28600" y="3429000"/>
            <a:ext cx="3886200" cy="2438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4000" b="1" dirty="0" smtClean="0"/>
              <a:t>Mono = One</a:t>
            </a:r>
            <a:endParaRPr lang="en-US" sz="4000" b="1" dirty="0"/>
          </a:p>
        </p:txBody>
      </p:sp>
      <p:sp>
        <p:nvSpPr>
          <p:cNvPr id="49" name="Rectangle 48"/>
          <p:cNvSpPr/>
          <p:nvPr/>
        </p:nvSpPr>
        <p:spPr>
          <a:xfrm>
            <a:off x="4800600" y="3429000"/>
            <a:ext cx="3886200" cy="2438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4000" b="1" dirty="0" smtClean="0"/>
              <a:t>Poly = Many</a:t>
            </a:r>
            <a:endParaRPr lang="en-US" sz="4000" b="1" dirty="0"/>
          </a:p>
        </p:txBody>
      </p:sp>
      <p:sp>
        <p:nvSpPr>
          <p:cNvPr id="50" name="Oval 49"/>
          <p:cNvSpPr/>
          <p:nvPr/>
        </p:nvSpPr>
        <p:spPr>
          <a:xfrm>
            <a:off x="1447800" y="4419600"/>
            <a:ext cx="609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667000" y="4114800"/>
            <a:ext cx="609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362200" y="4953000"/>
            <a:ext cx="609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181600" y="4876800"/>
            <a:ext cx="609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867400" y="4572000"/>
            <a:ext cx="609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705600" y="4343400"/>
            <a:ext cx="609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543800" y="4648200"/>
            <a:ext cx="6096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53" idx="7"/>
            <a:endCxn id="54" idx="2"/>
          </p:cNvCxnSpPr>
          <p:nvPr/>
        </p:nvCxnSpPr>
        <p:spPr>
          <a:xfrm flipV="1">
            <a:off x="5701926" y="4876800"/>
            <a:ext cx="165474" cy="892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5" idx="2"/>
            <a:endCxn id="54" idx="7"/>
          </p:cNvCxnSpPr>
          <p:nvPr/>
        </p:nvCxnSpPr>
        <p:spPr>
          <a:xfrm flipH="1">
            <a:off x="6387726" y="4648200"/>
            <a:ext cx="317874" cy="130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5" idx="6"/>
            <a:endCxn id="56" idx="1"/>
          </p:cNvCxnSpPr>
          <p:nvPr/>
        </p:nvCxnSpPr>
        <p:spPr>
          <a:xfrm>
            <a:off x="7315200" y="4648200"/>
            <a:ext cx="317874" cy="892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57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500"/>
                            </p:stCondLst>
                            <p:childTnLst>
                              <p:par>
                                <p:cTn id="172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8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500"/>
                            </p:stCondLst>
                            <p:childTnLst>
                              <p:par>
                                <p:cTn id="204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20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4500"/>
                            </p:stCondLst>
                            <p:childTnLst>
                              <p:par>
                                <p:cTn id="236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0"/>
                            </p:stCondLst>
                            <p:childTnLst>
                              <p:par>
                                <p:cTn id="252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5500"/>
                            </p:stCondLst>
                            <p:childTnLst>
                              <p:par>
                                <p:cTn id="268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903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are </a:t>
            </a:r>
            <a:r>
              <a:rPr lang="en-US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biomolecules</a:t>
            </a:r>
            <a:r>
              <a:rPr lang="en-US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made?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334000"/>
          </a:xfrm>
        </p:spPr>
        <p:txBody>
          <a:bodyPr>
            <a:noAutofit/>
          </a:bodyPr>
          <a:lstStyle/>
          <a:p>
            <a:pPr lvl="1"/>
            <a:r>
              <a:rPr lang="en-US" sz="3600" dirty="0" smtClean="0"/>
              <a:t>Monomers link to form polymers through a chemical reaction called a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condensation</a:t>
            </a:r>
            <a:r>
              <a:rPr lang="en-US" sz="3600" dirty="0" smtClean="0"/>
              <a:t> reaction or dehydration synthesis.  During the formation of polymers, </a:t>
            </a:r>
            <a:r>
              <a:rPr lang="en-US" sz="3600" b="1" dirty="0" smtClean="0">
                <a:solidFill>
                  <a:srgbClr val="0070C0"/>
                </a:solidFill>
              </a:rPr>
              <a:t>Water (H</a:t>
            </a:r>
            <a:r>
              <a:rPr lang="en-US" sz="36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3600" b="1" dirty="0" smtClean="0">
                <a:solidFill>
                  <a:srgbClr val="0070C0"/>
                </a:solidFill>
              </a:rPr>
              <a:t>O), is </a:t>
            </a:r>
            <a:r>
              <a:rPr lang="en-US" sz="3600" b="1" u="sng" dirty="0" smtClean="0">
                <a:solidFill>
                  <a:srgbClr val="0070C0"/>
                </a:solidFill>
              </a:rPr>
              <a:t>released</a:t>
            </a:r>
            <a:r>
              <a:rPr lang="en-US" sz="3600" b="1" dirty="0" smtClean="0">
                <a:solidFill>
                  <a:srgbClr val="0070C0"/>
                </a:solidFill>
              </a:rPr>
              <a:t> or is a by-product of the reaction.</a:t>
            </a:r>
            <a:r>
              <a:rPr lang="en-US" sz="1050" b="1" dirty="0" smtClean="0">
                <a:solidFill>
                  <a:srgbClr val="0070C0"/>
                </a:solidFill>
              </a:rPr>
              <a:t> </a:t>
            </a:r>
            <a:endParaRPr lang="en-US" sz="4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946626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657600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429000"/>
            <a:ext cx="8286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895600"/>
            <a:ext cx="8286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19600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962400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590800"/>
            <a:ext cx="8286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590800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362200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649" y="5229560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093" y="4929980"/>
            <a:ext cx="8286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33241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866537"/>
            <a:ext cx="81756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3825262"/>
            <a:ext cx="8286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708" y="2527685"/>
            <a:ext cx="8286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0" y="5513000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794" y="4246016"/>
            <a:ext cx="81756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5" name="Picture 23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170281"/>
            <a:ext cx="8223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74" y="4963249"/>
            <a:ext cx="8286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7" name="Picture 2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100818"/>
            <a:ext cx="8286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7" y="3573257"/>
            <a:ext cx="828675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9" name="Picture 27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78" y="5953709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0" name="Picture 28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165" y="2658268"/>
            <a:ext cx="81756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181600"/>
            <a:ext cx="81756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-304800" y="0"/>
            <a:ext cx="9448800" cy="139903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are </a:t>
            </a:r>
            <a:r>
              <a:rPr lang="en-US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biomolecules</a:t>
            </a:r>
            <a:r>
              <a:rPr lang="en-US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made?</a:t>
            </a:r>
            <a:endParaRPr lang="en-US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3400" y="1600200"/>
            <a:ext cx="2971800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Monomers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334000" y="1600200"/>
            <a:ext cx="2971800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Polymer</a:t>
            </a:r>
            <a:endParaRPr lang="en-US" sz="2400" b="1" dirty="0"/>
          </a:p>
        </p:txBody>
      </p:sp>
      <p:cxnSp>
        <p:nvCxnSpPr>
          <p:cNvPr id="36" name="Curved Connector 35"/>
          <p:cNvCxnSpPr/>
          <p:nvPr/>
        </p:nvCxnSpPr>
        <p:spPr>
          <a:xfrm flipV="1">
            <a:off x="3657600" y="1676400"/>
            <a:ext cx="1371600" cy="304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001000" y="2362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67600" y="3048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00800" y="2590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86600" y="3352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19800" y="3429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72200" y="4267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29200" y="4343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72200" y="4800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81600" y="4876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76800" y="5791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67200" y="4876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H2O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657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"/>
                            </p:stCondLst>
                            <p:childTnLst>
                              <p:par>
                                <p:cTn id="82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14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000"/>
                            </p:stCondLst>
                            <p:childTnLst>
                              <p:par>
                                <p:cTn id="130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500"/>
                            </p:stCondLst>
                            <p:childTnLst>
                              <p:par>
                                <p:cTn id="146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0"/>
                            </p:stCondLst>
                            <p:childTnLst>
                              <p:par>
                                <p:cTn id="162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500"/>
                            </p:stCondLst>
                            <p:childTnLst>
                              <p:par>
                                <p:cTn id="178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are biomolecules broken down?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>
            <a:normAutofit/>
          </a:bodyPr>
          <a:lstStyle/>
          <a:p>
            <a:pPr lvl="1"/>
            <a:r>
              <a:rPr lang="en-US" sz="3600" dirty="0" smtClean="0"/>
              <a:t>The breakdown of some complex molecules, such as polymers, occurs through a process known as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hydrolysis</a:t>
            </a:r>
            <a:r>
              <a:rPr lang="en-US" sz="3600" dirty="0" smtClean="0"/>
              <a:t>.</a:t>
            </a:r>
            <a:endParaRPr lang="en-US" sz="2800" dirty="0" smtClean="0"/>
          </a:p>
          <a:p>
            <a:pPr lvl="2"/>
            <a:r>
              <a:rPr lang="en-US" sz="3600" dirty="0" smtClean="0"/>
              <a:t>Hydrolysis is the reverse of a condensation reaction.  </a:t>
            </a:r>
            <a:r>
              <a:rPr lang="en-US" sz="3600" b="1" dirty="0" smtClean="0">
                <a:solidFill>
                  <a:srgbClr val="0070C0"/>
                </a:solidFill>
              </a:rPr>
              <a:t>The </a:t>
            </a:r>
            <a:r>
              <a:rPr lang="en-US" sz="3600" b="1" u="sng" dirty="0" smtClean="0">
                <a:solidFill>
                  <a:srgbClr val="0070C0"/>
                </a:solidFill>
              </a:rPr>
              <a:t>addition</a:t>
            </a:r>
            <a:r>
              <a:rPr lang="en-US" sz="3600" b="1" dirty="0" smtClean="0">
                <a:solidFill>
                  <a:srgbClr val="0070C0"/>
                </a:solidFill>
              </a:rPr>
              <a:t> of water, to some polymers can break the bonds that hold them together.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</a:t>
            </a:r>
            <a:r>
              <a:rPr lang="en-US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Biomolecules</a:t>
            </a:r>
            <a:endParaRPr 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b="1" dirty="0" smtClean="0"/>
              <a:t>There are </a:t>
            </a:r>
            <a:r>
              <a:rPr lang="en-US" sz="3600" b="1" u="sng" dirty="0" smtClean="0"/>
              <a:t>four main types of macromolecules</a:t>
            </a:r>
            <a:r>
              <a:rPr lang="en-US" sz="3600" b="1" dirty="0" smtClean="0"/>
              <a:t> found in living organisms</a:t>
            </a:r>
            <a:r>
              <a:rPr lang="en-US" sz="3600" dirty="0" smtClean="0"/>
              <a:t>: 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US" sz="3600" dirty="0" smtClean="0"/>
              <a:t>Carbohydrates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US" sz="3600" dirty="0" smtClean="0"/>
              <a:t>Lipids </a:t>
            </a:r>
          </a:p>
          <a:p>
            <a:pPr marL="578358" indent="-514350">
              <a:buFont typeface="+mj-lt"/>
              <a:buAutoNum type="arabicPeriod"/>
            </a:pPr>
            <a:r>
              <a:rPr lang="en-US" sz="3600" dirty="0" smtClean="0"/>
              <a:t>Nucleic Acids</a:t>
            </a:r>
          </a:p>
          <a:p>
            <a:pPr marL="578358" lvl="0" indent="-514350">
              <a:buFont typeface="+mj-lt"/>
              <a:buAutoNum type="arabicPeriod"/>
            </a:pPr>
            <a:r>
              <a:rPr lang="en-US" sz="3600" dirty="0" smtClean="0"/>
              <a:t>Proteins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3070</TotalTime>
  <Words>242</Words>
  <Application>Microsoft Office PowerPoint</Application>
  <PresentationFormat>On-screen Show (4:3)</PresentationFormat>
  <Paragraphs>60</Paragraphs>
  <Slides>9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Biomolecules</vt:lpstr>
      <vt:lpstr>The Chemistry of Carbon</vt:lpstr>
      <vt:lpstr>The Chemistry of Carbon</vt:lpstr>
      <vt:lpstr>All compounds can be classified into 2 broad categories:</vt:lpstr>
      <vt:lpstr>How are biomolecules made?</vt:lpstr>
      <vt:lpstr>How are biomolecules made?</vt:lpstr>
      <vt:lpstr>How are biomolecules made?</vt:lpstr>
      <vt:lpstr>How are biomolecules broken down?</vt:lpstr>
      <vt:lpstr>Types of Biomolecules</vt:lpstr>
    </vt:vector>
  </TitlesOfParts>
  <Company>Birdville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Biomolecules</dc:title>
  <dc:creator>Internal User</dc:creator>
  <cp:lastModifiedBy>TIMS</cp:lastModifiedBy>
  <cp:revision>110</cp:revision>
  <dcterms:created xsi:type="dcterms:W3CDTF">2012-09-06T12:53:21Z</dcterms:created>
  <dcterms:modified xsi:type="dcterms:W3CDTF">2014-09-09T19:43:08Z</dcterms:modified>
</cp:coreProperties>
</file>